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905" r:id="rId2"/>
  </p:sldMasterIdLst>
  <p:notesMasterIdLst>
    <p:notesMasterId r:id="rId33"/>
  </p:notesMasterIdLst>
  <p:sldIdLst>
    <p:sldId id="257" r:id="rId3"/>
    <p:sldId id="276" r:id="rId4"/>
    <p:sldId id="277" r:id="rId5"/>
    <p:sldId id="258" r:id="rId6"/>
    <p:sldId id="259" r:id="rId7"/>
    <p:sldId id="268" r:id="rId8"/>
    <p:sldId id="278" r:id="rId9"/>
    <p:sldId id="279" r:id="rId10"/>
    <p:sldId id="280" r:id="rId11"/>
    <p:sldId id="262" r:id="rId12"/>
    <p:sldId id="264" r:id="rId13"/>
    <p:sldId id="283" r:id="rId14"/>
    <p:sldId id="267" r:id="rId15"/>
    <p:sldId id="269" r:id="rId16"/>
    <p:sldId id="284" r:id="rId17"/>
    <p:sldId id="281" r:id="rId18"/>
    <p:sldId id="282" r:id="rId19"/>
    <p:sldId id="270" r:id="rId20"/>
    <p:sldId id="271" r:id="rId21"/>
    <p:sldId id="272" r:id="rId22"/>
    <p:sldId id="273" r:id="rId23"/>
    <p:sldId id="274" r:id="rId24"/>
    <p:sldId id="285" r:id="rId25"/>
    <p:sldId id="286" r:id="rId26"/>
    <p:sldId id="287" r:id="rId27"/>
    <p:sldId id="288" r:id="rId28"/>
    <p:sldId id="289" r:id="rId29"/>
    <p:sldId id="290" r:id="rId30"/>
    <p:sldId id="291" r:id="rId31"/>
    <p:sldId id="292" r:id="rId3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5E5E-8204-45C2-8495-AC366C0032CB}" type="datetimeFigureOut">
              <a:rPr lang="hu-HU" smtClean="0"/>
              <a:t>2016.07.26.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B313F-33DF-452C-B9EA-290BFE1C9D8D}" type="slidenum">
              <a:rPr lang="hu-HU" smtClean="0"/>
              <a:t>‹#›</a:t>
            </a:fld>
            <a:endParaRPr lang="hu-HU"/>
          </a:p>
        </p:txBody>
      </p:sp>
    </p:spTree>
    <p:extLst>
      <p:ext uri="{BB962C8B-B14F-4D97-AF65-F5344CB8AC3E}">
        <p14:creationId xmlns:p14="http://schemas.microsoft.com/office/powerpoint/2010/main" val="221777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33AB313F-33DF-452C-B9EA-290BFE1C9D8D}" type="slidenum">
              <a:rPr lang="hu-HU" smtClean="0"/>
              <a:t>3</a:t>
            </a:fld>
            <a:endParaRPr lang="hu-HU"/>
          </a:p>
        </p:txBody>
      </p:sp>
    </p:spTree>
    <p:extLst>
      <p:ext uri="{BB962C8B-B14F-4D97-AF65-F5344CB8AC3E}">
        <p14:creationId xmlns:p14="http://schemas.microsoft.com/office/powerpoint/2010/main" val="367774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33AB313F-33DF-452C-B9EA-290BFE1C9D8D}" type="slidenum">
              <a:rPr lang="hu-HU" smtClean="0"/>
              <a:t>28</a:t>
            </a:fld>
            <a:endParaRPr lang="hu-HU"/>
          </a:p>
        </p:txBody>
      </p:sp>
    </p:spTree>
    <p:extLst>
      <p:ext uri="{BB962C8B-B14F-4D97-AF65-F5344CB8AC3E}">
        <p14:creationId xmlns:p14="http://schemas.microsoft.com/office/powerpoint/2010/main" val="122135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u-HU" smtClean="0"/>
              <a:t>Mintacím szerkesztése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41532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248581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u-HU" smtClean="0"/>
              <a:t>Mintacím szerkesztése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418635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u-HU" smtClean="0"/>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hu-HU"/>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31008F9D-134A-4E25-B7C9-A1C13ADFA9B1}" type="slidenum">
              <a:rPr lang="hu-HU" smtClean="0"/>
              <a:t>‹#›</a:t>
            </a:fld>
            <a:endParaRPr lang="hu-HU"/>
          </a:p>
        </p:txBody>
      </p:sp>
    </p:spTree>
    <p:extLst>
      <p:ext uri="{BB962C8B-B14F-4D97-AF65-F5344CB8AC3E}">
        <p14:creationId xmlns:p14="http://schemas.microsoft.com/office/powerpoint/2010/main" val="298615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3625667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424760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AA96A3C2-A75B-424F-8A2F-FCBED3C50C4D}"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46061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AA96A3C2-A75B-424F-8A2F-FCBED3C50C4D}" type="datetimeFigureOut">
              <a:rPr lang="hu-HU" smtClean="0"/>
              <a:t>2016.07.26.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404952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AA96A3C2-A75B-424F-8A2F-FCBED3C50C4D}" type="datetimeFigureOut">
              <a:rPr lang="hu-HU" smtClean="0"/>
              <a:t>2016.07.26.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1679524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6A3C2-A75B-424F-8A2F-FCBED3C50C4D}" type="datetimeFigureOut">
              <a:rPr lang="hu-HU" smtClean="0"/>
              <a:t>2016.07.26.</a:t>
            </a:fld>
            <a:endParaRPr lang="hu-HU"/>
          </a:p>
        </p:txBody>
      </p:sp>
      <p:sp>
        <p:nvSpPr>
          <p:cNvPr id="3" name="Footer Placeholder 2"/>
          <p:cNvSpPr>
            <a:spLocks noGrp="1"/>
          </p:cNvSpPr>
          <p:nvPr>
            <p:ph type="ftr" sz="quarter" idx="11"/>
          </p:nvPr>
        </p:nvSpPr>
        <p:spPr/>
        <p:txBody>
          <a:bodyPr/>
          <a:lstStyle/>
          <a:p>
            <a:endParaRPr lang="hu-HU"/>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1209026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hu-HU" smtClean="0"/>
              <a:t>Mintacím szerkesztése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AA96A3C2-A75B-424F-8A2F-FCBED3C50C4D}"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285180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163123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AA96A3C2-A75B-424F-8A2F-FCBED3C50C4D}"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200802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AA96A3C2-A75B-424F-8A2F-FCBED3C50C4D}"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1175750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hu-HU" smtClean="0"/>
              <a:t>Mintacím szerkesztése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394296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hu-HU" smtClean="0"/>
              <a:t>Mintacím szerkesztése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3738536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1124776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hu-HU" smtClean="0"/>
              <a:t>Mintacím szerkesztése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96A3C2-A75B-424F-8A2F-FCBED3C50C4D}" type="datetimeFigureOut">
              <a:rPr lang="hu-HU" smtClean="0"/>
              <a:t>2016.07.26.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1034176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hu-HU" smtClean="0"/>
              <a:t>Mintacím szerkesztése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A96A3C2-A75B-424F-8A2F-FCBED3C50C4D}" type="datetimeFigureOut">
              <a:rPr lang="hu-HU" smtClean="0"/>
              <a:t>2016.07.26.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2331214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hu-HU" smtClean="0"/>
              <a:t>Mintacím szerkesztése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1226131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hu-HU" smtClean="0"/>
              <a:t>Mintacím szerkesztése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72291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u-HU" smtClean="0"/>
              <a:t>Mintacím szerkesztése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AA96A3C2-A75B-424F-8A2F-FCBED3C50C4D}" type="datetimeFigureOut">
              <a:rPr lang="hu-HU" smtClean="0"/>
              <a:t>2016.07.26.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391710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AA96A3C2-A75B-424F-8A2F-FCBED3C50C4D}"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420875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845127" y="2507550"/>
            <a:ext cx="5156200" cy="3680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72200" y="2507550"/>
            <a:ext cx="5181601" cy="3680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ate Placeholder 6"/>
          <p:cNvSpPr>
            <a:spLocks noGrp="1"/>
          </p:cNvSpPr>
          <p:nvPr>
            <p:ph type="dt" sz="half" idx="10"/>
          </p:nvPr>
        </p:nvSpPr>
        <p:spPr/>
        <p:txBody>
          <a:bodyPr/>
          <a:lstStyle/>
          <a:p>
            <a:fld id="{AA96A3C2-A75B-424F-8A2F-FCBED3C50C4D}" type="datetimeFigureOut">
              <a:rPr lang="hu-HU" smtClean="0"/>
              <a:t>2016.07.26.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1008F9D-134A-4E25-B7C9-A1C13ADFA9B1}" type="slidenum">
              <a:rPr lang="hu-HU" smtClean="0"/>
              <a:t>‹#›</a:t>
            </a:fld>
            <a:endParaRPr lang="hu-HU"/>
          </a:p>
        </p:txBody>
      </p:sp>
      <p:sp>
        <p:nvSpPr>
          <p:cNvPr id="10" name="Title 9"/>
          <p:cNvSpPr>
            <a:spLocks noGrp="1"/>
          </p:cNvSpPr>
          <p:nvPr>
            <p:ph type="title"/>
          </p:nvPr>
        </p:nvSpPr>
        <p:spPr/>
        <p:txBody>
          <a:bodyPr/>
          <a:lstStyle/>
          <a:p>
            <a:r>
              <a:rPr lang="hu-HU" smtClean="0"/>
              <a:t>Mintacím szerkesztése</a:t>
            </a:r>
            <a:endParaRPr lang="en-US" dirty="0"/>
          </a:p>
        </p:txBody>
      </p:sp>
    </p:spTree>
    <p:extLst>
      <p:ext uri="{BB962C8B-B14F-4D97-AF65-F5344CB8AC3E}">
        <p14:creationId xmlns:p14="http://schemas.microsoft.com/office/powerpoint/2010/main" val="291189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96A3C2-A75B-424F-8A2F-FCBED3C50C4D}" type="datetimeFigureOut">
              <a:rPr lang="hu-HU" smtClean="0"/>
              <a:t>2016.07.26.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31008F9D-134A-4E25-B7C9-A1C13ADFA9B1}" type="slidenum">
              <a:rPr lang="hu-HU" smtClean="0"/>
              <a:t>‹#›</a:t>
            </a:fld>
            <a:endParaRPr lang="hu-HU"/>
          </a:p>
        </p:txBody>
      </p:sp>
      <p:sp>
        <p:nvSpPr>
          <p:cNvPr id="6" name="Title 5"/>
          <p:cNvSpPr>
            <a:spLocks noGrp="1"/>
          </p:cNvSpPr>
          <p:nvPr>
            <p:ph type="title"/>
          </p:nvPr>
        </p:nvSpPr>
        <p:spPr/>
        <p:txBody>
          <a:bodyPr/>
          <a:lstStyle/>
          <a:p>
            <a:r>
              <a:rPr lang="hu-HU" smtClean="0"/>
              <a:t>Mintacím szerkesztése</a:t>
            </a:r>
            <a:endParaRPr lang="en-US"/>
          </a:p>
        </p:txBody>
      </p:sp>
    </p:spTree>
    <p:extLst>
      <p:ext uri="{BB962C8B-B14F-4D97-AF65-F5344CB8AC3E}">
        <p14:creationId xmlns:p14="http://schemas.microsoft.com/office/powerpoint/2010/main" val="157298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6A3C2-A75B-424F-8A2F-FCBED3C50C4D}" type="datetimeFigureOut">
              <a:rPr lang="hu-HU" smtClean="0"/>
              <a:t>2016.07.26.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25892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u-HU" smtClean="0"/>
              <a:t>Mintacím szerkesztése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AA96A3C2-A75B-424F-8A2F-FCBED3C50C4D}"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65342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u-HU" smtClean="0"/>
              <a:t>Mintacím szerkesztése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AA96A3C2-A75B-424F-8A2F-FCBED3C50C4D}" type="datetimeFigureOut">
              <a:rPr lang="hu-HU" smtClean="0"/>
              <a:t>2016.07.26.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1008F9D-134A-4E25-B7C9-A1C13ADFA9B1}" type="slidenum">
              <a:rPr lang="hu-HU" smtClean="0"/>
              <a:t>‹#›</a:t>
            </a:fld>
            <a:endParaRPr lang="hu-HU"/>
          </a:p>
        </p:txBody>
      </p:sp>
    </p:spTree>
    <p:extLst>
      <p:ext uri="{BB962C8B-B14F-4D97-AF65-F5344CB8AC3E}">
        <p14:creationId xmlns:p14="http://schemas.microsoft.com/office/powerpoint/2010/main" val="265992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A96A3C2-A75B-424F-8A2F-FCBED3C50C4D}" type="datetimeFigureOut">
              <a:rPr lang="hu-HU" smtClean="0"/>
              <a:t>2016.07.26.</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u-H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1008F9D-134A-4E25-B7C9-A1C13ADFA9B1}" type="slidenum">
              <a:rPr lang="hu-HU" smtClean="0"/>
              <a:t>‹#›</a:t>
            </a:fld>
            <a:endParaRPr lang="hu-HU"/>
          </a:p>
        </p:txBody>
      </p:sp>
    </p:spTree>
    <p:extLst>
      <p:ext uri="{BB962C8B-B14F-4D97-AF65-F5344CB8AC3E}">
        <p14:creationId xmlns:p14="http://schemas.microsoft.com/office/powerpoint/2010/main" val="28518169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hu-HU" smtClean="0"/>
              <a:t>Mintacím szerkesztése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hu-HU"/>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A96A3C2-A75B-424F-8A2F-FCBED3C50C4D}" type="datetimeFigureOut">
              <a:rPr lang="hu-HU" smtClean="0"/>
              <a:t>2016.07.26.</a:t>
            </a:fld>
            <a:endParaRPr lang="hu-HU"/>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1008F9D-134A-4E25-B7C9-A1C13ADFA9B1}" type="slidenum">
              <a:rPr lang="hu-HU" smtClean="0"/>
              <a:t>‹#›</a:t>
            </a:fld>
            <a:endParaRPr lang="hu-HU"/>
          </a:p>
        </p:txBody>
      </p:sp>
    </p:spTree>
    <p:extLst>
      <p:ext uri="{BB962C8B-B14F-4D97-AF65-F5344CB8AC3E}">
        <p14:creationId xmlns:p14="http://schemas.microsoft.com/office/powerpoint/2010/main" val="235027769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European_Union" TargetMode="External"/><Relationship Id="rId2" Type="http://schemas.openxmlformats.org/officeDocument/2006/relationships/hyperlink" Target="http://europa.eu/about-eu/basic-information/about/index_en.htm"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europa.eu/about-eu/countries/joining-eu/index_en.htm"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losbe.com/" TargetMode="Externa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www.eurlex.com/" TargetMode="External"/><Relationship Id="rId13" Type="http://schemas.openxmlformats.org/officeDocument/2006/relationships/image" Target="../media/image5.png"/><Relationship Id="rId3" Type="http://schemas.openxmlformats.org/officeDocument/2006/relationships/hyperlink" Target="http://www.linguee.com/" TargetMode="External"/><Relationship Id="rId7" Type="http://schemas.openxmlformats.org/officeDocument/2006/relationships/hyperlink" Target="http://www.hunglish.hu/" TargetMode="External"/><Relationship Id="rId12" Type="http://schemas.openxmlformats.org/officeDocument/2006/relationships/image" Target="../media/image4.png"/><Relationship Id="rId2" Type="http://schemas.openxmlformats.org/officeDocument/2006/relationships/hyperlink" Target="http://www.glosbe.com/" TargetMode="External"/><Relationship Id="rId1" Type="http://schemas.openxmlformats.org/officeDocument/2006/relationships/slideLayout" Target="../slideLayouts/slideLayout13.xml"/><Relationship Id="rId6" Type="http://schemas.openxmlformats.org/officeDocument/2006/relationships/hyperlink" Target="http://www.macmilliandictionary.com/" TargetMode="External"/><Relationship Id="rId11" Type="http://schemas.openxmlformats.org/officeDocument/2006/relationships/image" Target="../media/image3.png"/><Relationship Id="rId5" Type="http://schemas.openxmlformats.org/officeDocument/2006/relationships/hyperlink" Target="http://www.visualthesaurus.com/" TargetMode="External"/><Relationship Id="rId10" Type="http://schemas.openxmlformats.org/officeDocument/2006/relationships/image" Target="../media/image2.png"/><Relationship Id="rId4" Type="http://schemas.openxmlformats.org/officeDocument/2006/relationships/hyperlink" Target="http://www.thesaurus.com/" TargetMode="Externa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www.glosbe.com/"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ec.europa.eu/agriculture/external/enlarge/publi/countryrep/hungary.pd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Talk:Three-sector_theory"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losbe.com/" TargetMode="Externa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10804" y="720803"/>
            <a:ext cx="9601196" cy="1303867"/>
          </a:xfrm>
        </p:spPr>
        <p:txBody>
          <a:bodyPr/>
          <a:lstStyle/>
          <a:p>
            <a:r>
              <a:rPr lang="hu-HU" b="1" dirty="0" smtClean="0">
                <a:latin typeface="Times New Roman" panose="02020603050405020304" pitchFamily="18" charset="0"/>
                <a:cs typeface="Times New Roman" panose="02020603050405020304" pitchFamily="18" charset="0"/>
              </a:rPr>
              <a:t>Gazdasági angol feladatsor</a:t>
            </a:r>
            <a:endParaRPr lang="hu-HU"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295401" y="4837215"/>
            <a:ext cx="9601196" cy="1303868"/>
          </a:xfrm>
        </p:spPr>
        <p:txBody>
          <a:bodyPr>
            <a:normAutofit/>
          </a:bodyPr>
          <a:lstStyle/>
          <a:p>
            <a:pPr marL="0" indent="0" algn="ctr">
              <a:buNone/>
            </a:pPr>
            <a:r>
              <a:rPr lang="hu-HU" dirty="0" smtClean="0"/>
              <a:t> </a:t>
            </a:r>
          </a:p>
          <a:p>
            <a:pPr marL="0" indent="0" algn="ctr">
              <a:buNone/>
            </a:pPr>
            <a:r>
              <a:rPr lang="hu-HU" dirty="0" smtClean="0">
                <a:latin typeface="Times New Roman" panose="02020603050405020304" pitchFamily="18" charset="0"/>
                <a:cs typeface="Times New Roman" panose="02020603050405020304" pitchFamily="18" charset="0"/>
              </a:rPr>
              <a:t>2016</a:t>
            </a:r>
          </a:p>
        </p:txBody>
      </p:sp>
      <p:sp>
        <p:nvSpPr>
          <p:cNvPr id="4" name="Cím 1"/>
          <p:cNvSpPr txBox="1">
            <a:spLocks/>
          </p:cNvSpPr>
          <p:nvPr/>
        </p:nvSpPr>
        <p:spPr bwMode="gray">
          <a:xfrm>
            <a:off x="2040967" y="2726505"/>
            <a:ext cx="8637073" cy="25414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pPr>
            <a:r>
              <a:rPr lang="hu-HU" b="1" dirty="0">
                <a:solidFill>
                  <a:schemeClr val="tx1"/>
                </a:solidFill>
                <a:latin typeface="Times New Roman" panose="02020603050405020304" pitchFamily="18" charset="0"/>
                <a:cs typeface="Times New Roman" panose="02020603050405020304" pitchFamily="18" charset="0"/>
              </a:rPr>
              <a:t>Gazdasági szaknyelvi kurzus</a:t>
            </a:r>
            <a:br>
              <a:rPr lang="hu-HU" b="1" dirty="0">
                <a:solidFill>
                  <a:schemeClr val="tx1"/>
                </a:solidFill>
                <a:latin typeface="Times New Roman" panose="02020603050405020304" pitchFamily="18" charset="0"/>
                <a:cs typeface="Times New Roman" panose="02020603050405020304" pitchFamily="18" charset="0"/>
              </a:rPr>
            </a:br>
            <a:r>
              <a:rPr lang="hu-HU" b="1" dirty="0">
                <a:solidFill>
                  <a:schemeClr val="tx1"/>
                </a:solidFill>
                <a:latin typeface="Times New Roman" panose="02020603050405020304" pitchFamily="18" charset="0"/>
                <a:cs typeface="Times New Roman" panose="02020603050405020304" pitchFamily="18" charset="0"/>
              </a:rPr>
              <a:t>„Programsorozat a szakmai fejlődésért„</a:t>
            </a:r>
            <a:br>
              <a:rPr lang="hu-HU" b="1" dirty="0">
                <a:solidFill>
                  <a:schemeClr val="tx1"/>
                </a:solidFill>
                <a:latin typeface="Times New Roman" panose="02020603050405020304" pitchFamily="18" charset="0"/>
                <a:cs typeface="Times New Roman" panose="02020603050405020304" pitchFamily="18" charset="0"/>
              </a:rPr>
            </a:br>
            <a:r>
              <a:rPr lang="hu-HU" b="1" dirty="0">
                <a:solidFill>
                  <a:schemeClr val="tx1"/>
                </a:solidFill>
                <a:latin typeface="Times New Roman" panose="02020603050405020304" pitchFamily="18" charset="0"/>
                <a:cs typeface="Times New Roman" panose="02020603050405020304" pitchFamily="18" charset="0"/>
              </a:rPr>
              <a:t>NTP-SZKOLL-15-0057</a:t>
            </a:r>
            <a:br>
              <a:rPr lang="hu-HU" b="1" dirty="0">
                <a:solidFill>
                  <a:schemeClr val="tx1"/>
                </a:solidFill>
                <a:latin typeface="Times New Roman" panose="02020603050405020304" pitchFamily="18" charset="0"/>
                <a:cs typeface="Times New Roman" panose="02020603050405020304" pitchFamily="18" charset="0"/>
              </a:rPr>
            </a:br>
            <a:endParaRPr lang="hu-HU" b="1" dirty="0">
              <a:solidFill>
                <a:schemeClr val="tx1"/>
              </a:solidFill>
              <a:latin typeface="Times New Roman" panose="02020603050405020304" pitchFamily="18" charset="0"/>
              <a:cs typeface="Times New Roman" panose="02020603050405020304" pitchFamily="18" charset="0"/>
            </a:endParaRPr>
          </a:p>
        </p:txBody>
      </p:sp>
      <p:pic>
        <p:nvPicPr>
          <p:cNvPr id="5" name="Kép 4"/>
          <p:cNvPicPr>
            <a:picLocks noChangeAspect="1"/>
          </p:cNvPicPr>
          <p:nvPr/>
        </p:nvPicPr>
        <p:blipFill>
          <a:blip r:embed="rId2"/>
          <a:stretch>
            <a:fillRect/>
          </a:stretch>
        </p:blipFill>
        <p:spPr>
          <a:xfrm>
            <a:off x="3588615" y="5795923"/>
            <a:ext cx="2129517" cy="1062076"/>
          </a:xfrm>
          <a:prstGeom prst="rect">
            <a:avLst/>
          </a:prstGeom>
        </p:spPr>
      </p:pic>
      <p:pic>
        <p:nvPicPr>
          <p:cNvPr id="6" name="Kép 5"/>
          <p:cNvPicPr>
            <a:picLocks noChangeAspect="1"/>
          </p:cNvPicPr>
          <p:nvPr/>
        </p:nvPicPr>
        <p:blipFill>
          <a:blip r:embed="rId3"/>
          <a:stretch>
            <a:fillRect/>
          </a:stretch>
        </p:blipFill>
        <p:spPr>
          <a:xfrm>
            <a:off x="5718132" y="5795924"/>
            <a:ext cx="3200638" cy="1048603"/>
          </a:xfrm>
          <a:prstGeom prst="rect">
            <a:avLst/>
          </a:prstGeom>
        </p:spPr>
      </p:pic>
      <p:pic>
        <p:nvPicPr>
          <p:cNvPr id="7" name="Kép 6"/>
          <p:cNvPicPr>
            <a:picLocks noChangeAspect="1"/>
          </p:cNvPicPr>
          <p:nvPr/>
        </p:nvPicPr>
        <p:blipFill>
          <a:blip r:embed="rId4"/>
          <a:stretch>
            <a:fillRect/>
          </a:stretch>
        </p:blipFill>
        <p:spPr>
          <a:xfrm>
            <a:off x="8918770" y="5795924"/>
            <a:ext cx="2064032" cy="1062075"/>
          </a:xfrm>
          <a:prstGeom prst="rect">
            <a:avLst/>
          </a:prstGeom>
        </p:spPr>
      </p:pic>
      <p:pic>
        <p:nvPicPr>
          <p:cNvPr id="9" name="Kép 8"/>
          <p:cNvPicPr>
            <a:picLocks noChangeAspect="1"/>
          </p:cNvPicPr>
          <p:nvPr/>
        </p:nvPicPr>
        <p:blipFill>
          <a:blip r:embed="rId5"/>
          <a:stretch>
            <a:fillRect/>
          </a:stretch>
        </p:blipFill>
        <p:spPr>
          <a:xfrm>
            <a:off x="2040967" y="5714462"/>
            <a:ext cx="1759837" cy="1062077"/>
          </a:xfrm>
          <a:prstGeom prst="rect">
            <a:avLst/>
          </a:prstGeom>
        </p:spPr>
      </p:pic>
    </p:spTree>
    <p:extLst>
      <p:ext uri="{BB962C8B-B14F-4D97-AF65-F5344CB8AC3E}">
        <p14:creationId xmlns:p14="http://schemas.microsoft.com/office/powerpoint/2010/main" val="2905046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698543" y="695529"/>
            <a:ext cx="10036790" cy="1303867"/>
          </a:xfrm>
        </p:spPr>
        <p:txBody>
          <a:bodyPr>
            <a:normAutofit/>
          </a:bodyPr>
          <a:lstStyle/>
          <a:p>
            <a:pPr algn="l"/>
            <a:r>
              <a:rPr lang="hu-HU" sz="4000" b="1" dirty="0" smtClean="0">
                <a:latin typeface="Times New Roman" panose="02020603050405020304" pitchFamily="18" charset="0"/>
                <a:cs typeface="Times New Roman" panose="02020603050405020304" pitchFamily="18" charset="0"/>
              </a:rPr>
              <a:t>2. The EU </a:t>
            </a:r>
            <a:r>
              <a:rPr lang="hu-HU" sz="4000" b="1" dirty="0" err="1" smtClean="0">
                <a:latin typeface="Times New Roman" panose="02020603050405020304" pitchFamily="18" charset="0"/>
                <a:cs typeface="Times New Roman" panose="02020603050405020304" pitchFamily="18" charset="0"/>
              </a:rPr>
              <a:t>in</a:t>
            </a:r>
            <a:r>
              <a:rPr lang="hu-HU" sz="4000" b="1" dirty="0" smtClean="0">
                <a:latin typeface="Times New Roman" panose="02020603050405020304" pitchFamily="18" charset="0"/>
                <a:cs typeface="Times New Roman" panose="02020603050405020304" pitchFamily="18" charset="0"/>
              </a:rPr>
              <a:t> a </a:t>
            </a:r>
            <a:r>
              <a:rPr lang="hu-HU" sz="4000" b="1" dirty="0" err="1" smtClean="0">
                <a:latin typeface="Times New Roman" panose="02020603050405020304" pitchFamily="18" charset="0"/>
                <a:cs typeface="Times New Roman" panose="02020603050405020304" pitchFamily="18" charset="0"/>
              </a:rPr>
              <a:t>nutshell</a:t>
            </a:r>
            <a:r>
              <a:rPr lang="hu-HU" sz="4000" b="1" dirty="0" smtClean="0">
                <a:latin typeface="Times New Roman" panose="02020603050405020304" pitchFamily="18" charset="0"/>
                <a:cs typeface="Times New Roman" panose="02020603050405020304" pitchFamily="18" charset="0"/>
              </a:rPr>
              <a:t> </a:t>
            </a:r>
            <a:endParaRPr lang="hu-HU" sz="40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09684" y="2456596"/>
            <a:ext cx="10699844" cy="4217159"/>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European Union is a unique economic and political union between 28 European countries that together cover much of the </a:t>
            </a:r>
            <a:r>
              <a:rPr lang="en-US" b="1" dirty="0" smtClean="0">
                <a:solidFill>
                  <a:srgbClr val="0070C0"/>
                </a:solidFill>
                <a:latin typeface="Times New Roman" panose="02020603050405020304" pitchFamily="18" charset="0"/>
                <a:cs typeface="Times New Roman" panose="02020603050405020304" pitchFamily="18" charset="0"/>
              </a:rPr>
              <a:t>with </a:t>
            </a:r>
            <a:r>
              <a:rPr lang="en-US" b="1" dirty="0">
                <a:solidFill>
                  <a:srgbClr val="0070C0"/>
                </a:solidFill>
                <a:latin typeface="Times New Roman" panose="02020603050405020304" pitchFamily="18" charset="0"/>
                <a:cs typeface="Times New Roman" panose="02020603050405020304" pitchFamily="18" charset="0"/>
              </a:rPr>
              <a:t>an estimated population of over 508 million. </a:t>
            </a:r>
            <a:r>
              <a:rPr lang="en-US" dirty="0" smtClean="0">
                <a:latin typeface="Times New Roman" panose="02020603050405020304" pitchFamily="18" charset="0"/>
                <a:cs typeface="Times New Roman" panose="02020603050405020304" pitchFamily="18" charset="0"/>
              </a:rPr>
              <a:t>Its </a:t>
            </a:r>
            <a:r>
              <a:rPr lang="en-US" dirty="0">
                <a:latin typeface="Times New Roman" panose="02020603050405020304" pitchFamily="18" charset="0"/>
                <a:cs typeface="Times New Roman" panose="02020603050405020304" pitchFamily="18" charset="0"/>
              </a:rPr>
              <a:t>institutions are: </a:t>
            </a:r>
            <a:r>
              <a:rPr lang="en-US" u="sng" dirty="0">
                <a:latin typeface="Times New Roman" panose="02020603050405020304" pitchFamily="18" charset="0"/>
                <a:cs typeface="Times New Roman" panose="02020603050405020304" pitchFamily="18" charset="0"/>
              </a:rPr>
              <a:t>the European Council, the Council of the European Union, the European Parliament, the European Commission, the Court of Justice of the European Union, the European Central Bank, and the European Court of Auditors</a:t>
            </a:r>
            <a:r>
              <a:rPr lang="en-US" u="sng" dirty="0" smtClean="0">
                <a:latin typeface="Times New Roman" panose="02020603050405020304" pitchFamily="18" charset="0"/>
                <a:cs typeface="Times New Roman" panose="02020603050405020304" pitchFamily="18" charset="0"/>
              </a:rPr>
              <a:t>.</a:t>
            </a:r>
            <a:endParaRPr lang="hu-HU" u="sng"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EU was </a:t>
            </a:r>
            <a:r>
              <a:rPr lang="hu-HU" dirty="0" err="1" smtClean="0">
                <a:latin typeface="Times New Roman" panose="02020603050405020304" pitchFamily="18" charset="0"/>
                <a:cs typeface="Times New Roman" panose="02020603050405020304" pitchFamily="18" charset="0"/>
              </a:rPr>
              <a:t>established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a:t>
            </a:r>
            <a:r>
              <a:rPr lang="en-US" b="1" dirty="0">
                <a:solidFill>
                  <a:srgbClr val="0070C0"/>
                </a:solidFill>
                <a:latin typeface="Times New Roman" panose="02020603050405020304" pitchFamily="18" charset="0"/>
                <a:cs typeface="Times New Roman" panose="02020603050405020304" pitchFamily="18" charset="0"/>
              </a:rPr>
              <a:t>aftermath of the Second World War</a:t>
            </a:r>
            <a:r>
              <a:rPr lang="en-US" dirty="0">
                <a:latin typeface="Times New Roman" panose="02020603050405020304" pitchFamily="18" charset="0"/>
                <a:cs typeface="Times New Roman" panose="02020603050405020304" pitchFamily="18" charset="0"/>
              </a:rPr>
              <a:t>. The first steps were </a:t>
            </a:r>
            <a:r>
              <a:rPr lang="en-US" b="1" dirty="0">
                <a:solidFill>
                  <a:srgbClr val="0070C0"/>
                </a:solidFill>
                <a:latin typeface="Times New Roman" panose="02020603050405020304" pitchFamily="18" charset="0"/>
                <a:cs typeface="Times New Roman" panose="02020603050405020304" pitchFamily="18" charset="0"/>
              </a:rPr>
              <a:t>to foster economic cooperation</a:t>
            </a:r>
            <a:r>
              <a:rPr lang="en-US" dirty="0">
                <a:latin typeface="Times New Roman" panose="02020603050405020304" pitchFamily="18" charset="0"/>
                <a:cs typeface="Times New Roman" panose="02020603050405020304" pitchFamily="18" charset="0"/>
              </a:rPr>
              <a:t>: the idea being that countries that trade with one another become economically interdependent and so more likely to avoid conflict.</a:t>
            </a:r>
            <a:endParaRPr lang="hu-HU"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EU has </a:t>
            </a:r>
            <a:r>
              <a:rPr lang="en-US" b="1" dirty="0">
                <a:solidFill>
                  <a:srgbClr val="0070C0"/>
                </a:solidFill>
                <a:latin typeface="Times New Roman" panose="02020603050405020304" pitchFamily="18" charset="0"/>
                <a:cs typeface="Times New Roman" panose="02020603050405020304" pitchFamily="18" charset="0"/>
              </a:rPr>
              <a:t>developed an internal single market</a:t>
            </a:r>
            <a:r>
              <a:rPr lang="en-US" dirty="0">
                <a:latin typeface="Times New Roman" panose="02020603050405020304" pitchFamily="18" charset="0"/>
                <a:cs typeface="Times New Roman" panose="02020603050405020304" pitchFamily="18" charset="0"/>
              </a:rPr>
              <a:t> through a </a:t>
            </a:r>
            <a:r>
              <a:rPr lang="en-US" dirty="0" err="1">
                <a:latin typeface="Times New Roman" panose="02020603050405020304" pitchFamily="18" charset="0"/>
                <a:cs typeface="Times New Roman" panose="02020603050405020304" pitchFamily="18" charset="0"/>
              </a:rPr>
              <a:t>standardised</a:t>
            </a:r>
            <a:r>
              <a:rPr lang="en-US" dirty="0">
                <a:latin typeface="Times New Roman" panose="02020603050405020304" pitchFamily="18" charset="0"/>
                <a:cs typeface="Times New Roman" panose="02020603050405020304" pitchFamily="18" charset="0"/>
              </a:rPr>
              <a:t> system of laws that </a:t>
            </a:r>
            <a:r>
              <a:rPr lang="en-US" b="1" dirty="0">
                <a:solidFill>
                  <a:srgbClr val="0070C0"/>
                </a:solidFill>
                <a:latin typeface="Times New Roman" panose="02020603050405020304" pitchFamily="18" charset="0"/>
                <a:cs typeface="Times New Roman" panose="02020603050405020304" pitchFamily="18" charset="0"/>
              </a:rPr>
              <a:t>apply in</a:t>
            </a:r>
            <a:r>
              <a:rPr lang="en-US" dirty="0">
                <a:latin typeface="Times New Roman" panose="02020603050405020304" pitchFamily="18" charset="0"/>
                <a:cs typeface="Times New Roman" panose="02020603050405020304" pitchFamily="18" charset="0"/>
              </a:rPr>
              <a:t> all </a:t>
            </a:r>
            <a:r>
              <a:rPr lang="hu-HU"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ember </a:t>
            </a:r>
            <a:r>
              <a:rPr lang="hu-HU" dirty="0" smtClean="0">
                <a:latin typeface="Times New Roman" panose="02020603050405020304" pitchFamily="18" charset="0"/>
                <a:cs typeface="Times New Roman" panose="02020603050405020304" pitchFamily="18" charset="0"/>
              </a:rPr>
              <a:t>S</a:t>
            </a:r>
            <a:r>
              <a:rPr lang="en-US" dirty="0" err="1" smtClean="0">
                <a:latin typeface="Times New Roman" panose="02020603050405020304" pitchFamily="18" charset="0"/>
                <a:cs typeface="Times New Roman" panose="02020603050405020304" pitchFamily="18" charset="0"/>
              </a:rPr>
              <a:t>tates</a:t>
            </a:r>
            <a:r>
              <a:rPr lang="en-US" dirty="0">
                <a:latin typeface="Times New Roman" panose="02020603050405020304" pitchFamily="18" charset="0"/>
                <a:cs typeface="Times New Roman" panose="02020603050405020304" pitchFamily="18" charset="0"/>
              </a:rPr>
              <a:t>. Within the Schengen Area, passport controls have been </a:t>
            </a:r>
            <a:r>
              <a:rPr lang="en-US" b="1" dirty="0" smtClean="0">
                <a:solidFill>
                  <a:srgbClr val="0070C0"/>
                </a:solidFill>
                <a:latin typeface="Times New Roman" panose="02020603050405020304" pitchFamily="18" charset="0"/>
                <a:cs typeface="Times New Roman" panose="02020603050405020304" pitchFamily="18" charset="0"/>
              </a:rPr>
              <a:t>abolish</a:t>
            </a:r>
            <a:r>
              <a:rPr lang="en-US" dirty="0" smtClean="0">
                <a:latin typeface="Times New Roman" panose="02020603050405020304" pitchFamily="18" charset="0"/>
                <a:cs typeface="Times New Roman" panose="02020603050405020304" pitchFamily="18" charset="0"/>
              </a:rPr>
              <a:t>ed.</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EU </a:t>
            </a:r>
            <a:r>
              <a:rPr lang="en-US" dirty="0">
                <a:latin typeface="Times New Roman" panose="02020603050405020304" pitchFamily="18" charset="0"/>
                <a:cs typeface="Times New Roman" panose="02020603050405020304" pitchFamily="18" charset="0"/>
              </a:rPr>
              <a:t>policies </a:t>
            </a:r>
            <a:r>
              <a:rPr lang="en-US" b="1" dirty="0">
                <a:solidFill>
                  <a:srgbClr val="0070C0"/>
                </a:solidFill>
                <a:latin typeface="Times New Roman" panose="02020603050405020304" pitchFamily="18" charset="0"/>
                <a:cs typeface="Times New Roman" panose="02020603050405020304" pitchFamily="18" charset="0"/>
              </a:rPr>
              <a:t>aim to</a:t>
            </a:r>
            <a:r>
              <a:rPr lang="en-US" dirty="0">
                <a:latin typeface="Times New Roman" panose="02020603050405020304" pitchFamily="18" charset="0"/>
                <a:cs typeface="Times New Roman" panose="02020603050405020304" pitchFamily="18" charset="0"/>
              </a:rPr>
              <a:t> ensure the </a:t>
            </a:r>
            <a:r>
              <a:rPr lang="en-US" b="1" dirty="0">
                <a:solidFill>
                  <a:srgbClr val="0070C0"/>
                </a:solidFill>
                <a:latin typeface="Times New Roman" panose="02020603050405020304" pitchFamily="18" charset="0"/>
                <a:cs typeface="Times New Roman" panose="02020603050405020304" pitchFamily="18" charset="0"/>
              </a:rPr>
              <a:t>free movement of people</a:t>
            </a:r>
            <a:r>
              <a:rPr lang="en-US" dirty="0">
                <a:latin typeface="Times New Roman" panose="02020603050405020304" pitchFamily="18" charset="0"/>
                <a:cs typeface="Times New Roman" panose="02020603050405020304" pitchFamily="18" charset="0"/>
              </a:rPr>
              <a:t>, goods, services, and </a:t>
            </a:r>
            <a:r>
              <a:rPr lang="en-US" dirty="0" smtClean="0">
                <a:latin typeface="Times New Roman" panose="02020603050405020304" pitchFamily="18" charset="0"/>
                <a:cs typeface="Times New Roman" panose="02020603050405020304" pitchFamily="18" charset="0"/>
              </a:rPr>
              <a:t>capital</a:t>
            </a:r>
            <a:r>
              <a:rPr lang="hu-HU" dirty="0" smtClean="0">
                <a:latin typeface="Times New Roman" panose="02020603050405020304" pitchFamily="18" charset="0"/>
                <a:cs typeface="Times New Roman" panose="02020603050405020304" pitchFamily="18" charset="0"/>
              </a:rPr>
              <a:t>, </a:t>
            </a:r>
            <a:r>
              <a:rPr lang="en-US" b="1" dirty="0" smtClean="0">
                <a:solidFill>
                  <a:srgbClr val="0070C0"/>
                </a:solidFill>
                <a:latin typeface="Times New Roman" panose="02020603050405020304" pitchFamily="18" charset="0"/>
                <a:cs typeface="Times New Roman" panose="02020603050405020304" pitchFamily="18" charset="0"/>
              </a:rPr>
              <a:t>enact </a:t>
            </a:r>
            <a:r>
              <a:rPr lang="en-US" b="1" dirty="0">
                <a:solidFill>
                  <a:srgbClr val="0070C0"/>
                </a:solidFill>
                <a:latin typeface="Times New Roman" panose="02020603050405020304" pitchFamily="18" charset="0"/>
                <a:cs typeface="Times New Roman" panose="02020603050405020304" pitchFamily="18" charset="0"/>
              </a:rPr>
              <a:t>legislation</a:t>
            </a:r>
            <a:r>
              <a:rPr lang="en-US" dirty="0">
                <a:latin typeface="Times New Roman" panose="02020603050405020304" pitchFamily="18" charset="0"/>
                <a:cs typeface="Times New Roman" panose="02020603050405020304" pitchFamily="18" charset="0"/>
              </a:rPr>
              <a:t> in justice and home affairs, and maintain common policies on </a:t>
            </a:r>
            <a:r>
              <a:rPr lang="en-US" dirty="0" smtClean="0">
                <a:latin typeface="Times New Roman" panose="02020603050405020304" pitchFamily="18" charset="0"/>
                <a:cs typeface="Times New Roman" panose="02020603050405020304" pitchFamily="18" charset="0"/>
              </a:rPr>
              <a:t>trade,</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agriculture,</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fisheries</a:t>
            </a:r>
            <a:r>
              <a:rPr lang="en-US" dirty="0">
                <a:latin typeface="Times New Roman" panose="02020603050405020304" pitchFamily="18" charset="0"/>
                <a:cs typeface="Times New Roman" panose="02020603050405020304" pitchFamily="18" charset="0"/>
              </a:rPr>
              <a:t>, and regional </a:t>
            </a:r>
            <a:r>
              <a:rPr lang="en-US" dirty="0" smtClean="0">
                <a:latin typeface="Times New Roman" panose="02020603050405020304" pitchFamily="18" charset="0"/>
                <a:cs typeface="Times New Roman" panose="02020603050405020304" pitchFamily="18" charset="0"/>
              </a:rPr>
              <a:t>development.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monetary union was established in 1999 and </a:t>
            </a:r>
            <a:r>
              <a:rPr lang="en-US" b="1" dirty="0">
                <a:solidFill>
                  <a:srgbClr val="0070C0"/>
                </a:solidFill>
                <a:latin typeface="Times New Roman" panose="02020603050405020304" pitchFamily="18" charset="0"/>
                <a:cs typeface="Times New Roman" panose="02020603050405020304" pitchFamily="18" charset="0"/>
              </a:rPr>
              <a:t>came into full force</a:t>
            </a:r>
            <a:r>
              <a:rPr lang="en-US" dirty="0">
                <a:latin typeface="Times New Roman" panose="02020603050405020304" pitchFamily="18" charset="0"/>
                <a:cs typeface="Times New Roman" panose="02020603050405020304" pitchFamily="18" charset="0"/>
              </a:rPr>
              <a:t> in 2002. It </a:t>
            </a:r>
            <a:r>
              <a:rPr lang="en-US" b="1" dirty="0">
                <a:solidFill>
                  <a:srgbClr val="0070C0"/>
                </a:solidFill>
                <a:latin typeface="Times New Roman" panose="02020603050405020304" pitchFamily="18" charset="0"/>
                <a:cs typeface="Times New Roman" panose="02020603050405020304" pitchFamily="18" charset="0"/>
              </a:rPr>
              <a:t>is currently composed of</a:t>
            </a:r>
            <a:r>
              <a:rPr lang="en-US" dirty="0">
                <a:latin typeface="Times New Roman" panose="02020603050405020304" pitchFamily="18" charset="0"/>
                <a:cs typeface="Times New Roman" panose="02020603050405020304" pitchFamily="18" charset="0"/>
              </a:rPr>
              <a:t> 19 member states that use the euro as their legal tender</a:t>
            </a:r>
            <a:r>
              <a:rPr lang="en-US" dirty="0" smtClean="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pPr marL="0" indent="0" algn="just">
              <a:buNone/>
            </a:pPr>
            <a:r>
              <a:rPr lang="hu-HU" dirty="0">
                <a:latin typeface="Times New Roman" panose="02020603050405020304" pitchFamily="18" charset="0"/>
                <a:cs typeface="Times New Roman" panose="02020603050405020304" pitchFamily="18" charset="0"/>
              </a:rPr>
              <a:t>Forrás: </a:t>
            </a:r>
            <a:r>
              <a:rPr lang="hu-HU" b="1" dirty="0">
                <a:solidFill>
                  <a:schemeClr val="tx1"/>
                </a:solidFill>
                <a:latin typeface="Times New Roman" panose="02020603050405020304" pitchFamily="18" charset="0"/>
                <a:cs typeface="Times New Roman" panose="02020603050405020304" pitchFamily="18" charset="0"/>
                <a:hlinkClick r:id="rId2"/>
              </a:rPr>
              <a:t>http://</a:t>
            </a:r>
            <a:r>
              <a:rPr lang="hu-HU" b="1" dirty="0" smtClean="0">
                <a:solidFill>
                  <a:schemeClr val="tx1"/>
                </a:solidFill>
                <a:latin typeface="Times New Roman" panose="02020603050405020304" pitchFamily="18" charset="0"/>
                <a:cs typeface="Times New Roman" panose="02020603050405020304" pitchFamily="18" charset="0"/>
                <a:hlinkClick r:id="rId2"/>
              </a:rPr>
              <a:t>europa.eu/about-eu/basic-information/about/index_en.htm</a:t>
            </a:r>
            <a:r>
              <a:rPr lang="hu-HU" b="1" dirty="0">
                <a:solidFill>
                  <a:schemeClr val="tx1"/>
                </a:solidFill>
                <a:latin typeface="Times New Roman" panose="02020603050405020304" pitchFamily="18" charset="0"/>
                <a:cs typeface="Times New Roman" panose="02020603050405020304" pitchFamily="18" charset="0"/>
              </a:rPr>
              <a:t> és </a:t>
            </a:r>
            <a:r>
              <a:rPr lang="hu-HU" b="1" dirty="0">
                <a:solidFill>
                  <a:schemeClr val="tx1"/>
                </a:solidFill>
                <a:latin typeface="Times New Roman" panose="02020603050405020304" pitchFamily="18" charset="0"/>
                <a:cs typeface="Times New Roman" panose="02020603050405020304" pitchFamily="18" charset="0"/>
                <a:hlinkClick r:id="rId3"/>
              </a:rPr>
              <a:t>https://</a:t>
            </a:r>
            <a:r>
              <a:rPr lang="hu-HU" b="1" dirty="0" smtClean="0">
                <a:solidFill>
                  <a:schemeClr val="tx1"/>
                </a:solidFill>
                <a:latin typeface="Times New Roman" panose="02020603050405020304" pitchFamily="18" charset="0"/>
                <a:cs typeface="Times New Roman" panose="02020603050405020304" pitchFamily="18" charset="0"/>
                <a:hlinkClick r:id="rId3"/>
              </a:rPr>
              <a:t>en.wikipedia.org/wiki/European_Union</a:t>
            </a:r>
            <a:endParaRPr lang="hu-HU"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hu-HU" dirty="0"/>
          </a:p>
        </p:txBody>
      </p:sp>
    </p:spTree>
    <p:extLst>
      <p:ext uri="{BB962C8B-B14F-4D97-AF65-F5344CB8AC3E}">
        <p14:creationId xmlns:p14="http://schemas.microsoft.com/office/powerpoint/2010/main" val="416474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38094" y="1084398"/>
            <a:ext cx="8761413" cy="728480"/>
          </a:xfrm>
        </p:spPr>
        <p:txBody>
          <a:bodyPr>
            <a:normAutofit/>
          </a:bodyPr>
          <a:lstStyle/>
          <a:p>
            <a:r>
              <a:rPr lang="hu-HU" sz="4000" b="1" dirty="0" smtClean="0">
                <a:latin typeface="Times New Roman" panose="02020603050405020304" pitchFamily="18" charset="0"/>
                <a:cs typeface="Times New Roman" panose="02020603050405020304" pitchFamily="18" charset="0"/>
              </a:rPr>
              <a:t>The EU </a:t>
            </a:r>
            <a:r>
              <a:rPr lang="hu-HU" sz="4000" b="1" dirty="0" err="1" smtClean="0">
                <a:latin typeface="Times New Roman" panose="02020603050405020304" pitchFamily="18" charset="0"/>
                <a:cs typeface="Times New Roman" panose="02020603050405020304" pitchFamily="18" charset="0"/>
              </a:rPr>
              <a:t>in</a:t>
            </a:r>
            <a:r>
              <a:rPr lang="hu-HU" sz="4000" b="1" dirty="0" smtClean="0">
                <a:latin typeface="Times New Roman" panose="02020603050405020304" pitchFamily="18" charset="0"/>
                <a:cs typeface="Times New Roman" panose="02020603050405020304" pitchFamily="18" charset="0"/>
              </a:rPr>
              <a:t> a </a:t>
            </a:r>
            <a:r>
              <a:rPr lang="hu-HU" sz="4000" b="1" dirty="0" err="1" smtClean="0">
                <a:latin typeface="Times New Roman" panose="02020603050405020304" pitchFamily="18" charset="0"/>
                <a:cs typeface="Times New Roman" panose="02020603050405020304" pitchFamily="18" charset="0"/>
              </a:rPr>
              <a:t>nutshell</a:t>
            </a:r>
            <a:r>
              <a:rPr lang="hu-HU" sz="4000" b="1" dirty="0" smtClean="0">
                <a:latin typeface="Times New Roman" panose="02020603050405020304" pitchFamily="18" charset="0"/>
                <a:cs typeface="Times New Roman" panose="02020603050405020304" pitchFamily="18" charset="0"/>
              </a:rPr>
              <a:t> - szószedet</a:t>
            </a:r>
            <a:endParaRPr lang="hu-HU" sz="40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091820" y="2279176"/>
            <a:ext cx="10208525" cy="4578823"/>
          </a:xfrm>
        </p:spPr>
        <p:txBody>
          <a:bodyPr>
            <a:normAutofit fontScale="92500" lnSpcReduction="10000"/>
          </a:bodyPr>
          <a:lstStyle/>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In</a:t>
            </a:r>
            <a:r>
              <a:rPr lang="hu-HU" b="1" dirty="0" smtClean="0">
                <a:latin typeface="Times New Roman" panose="02020603050405020304" pitchFamily="18" charset="0"/>
                <a:cs typeface="Times New Roman" panose="02020603050405020304" pitchFamily="18" charset="0"/>
              </a:rPr>
              <a:t> a </a:t>
            </a:r>
            <a:r>
              <a:rPr lang="hu-HU" b="1" dirty="0" err="1" smtClean="0">
                <a:latin typeface="Times New Roman" panose="02020603050405020304" pitchFamily="18" charset="0"/>
                <a:cs typeface="Times New Roman" panose="02020603050405020304" pitchFamily="18" charset="0"/>
              </a:rPr>
              <a:t>nutshell</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dióhéjban</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With</a:t>
            </a:r>
            <a:r>
              <a:rPr lang="hu-HU" b="1" dirty="0" smtClean="0">
                <a:latin typeface="Times New Roman" panose="02020603050405020304" pitchFamily="18" charset="0"/>
                <a:cs typeface="Times New Roman" panose="02020603050405020304" pitchFamily="18" charset="0"/>
              </a:rPr>
              <a:t> an </a:t>
            </a:r>
            <a:r>
              <a:rPr lang="hu-HU" b="1" dirty="0" err="1" smtClean="0">
                <a:latin typeface="Times New Roman" panose="02020603050405020304" pitchFamily="18" charset="0"/>
                <a:cs typeface="Times New Roman" panose="02020603050405020304" pitchFamily="18" charset="0"/>
              </a:rPr>
              <a:t>estimated</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population</a:t>
            </a:r>
            <a:r>
              <a:rPr lang="hu-HU" b="1" dirty="0" smtClean="0">
                <a:latin typeface="Times New Roman" panose="02020603050405020304" pitchFamily="18" charset="0"/>
                <a:cs typeface="Times New Roman" panose="02020603050405020304" pitchFamily="18" charset="0"/>
              </a:rPr>
              <a:t> of </a:t>
            </a:r>
            <a:r>
              <a:rPr lang="hu-HU" dirty="0" smtClean="0">
                <a:latin typeface="Times New Roman" panose="02020603050405020304" pitchFamily="18" charset="0"/>
                <a:cs typeface="Times New Roman" panose="02020603050405020304" pitchFamily="18" charset="0"/>
              </a:rPr>
              <a:t>– lakossága körülbelül</a:t>
            </a:r>
          </a:p>
          <a:p>
            <a:pPr marL="457200" indent="-457200">
              <a:buFont typeface="+mj-lt"/>
              <a:buAutoNum type="arabicPeriod"/>
            </a:pPr>
            <a:r>
              <a:rPr lang="hu-HU" b="1" dirty="0" smtClean="0">
                <a:latin typeface="Times New Roman" panose="02020603050405020304" pitchFamily="18" charset="0"/>
                <a:cs typeface="Times New Roman" panose="02020603050405020304" pitchFamily="18" charset="0"/>
              </a:rPr>
              <a:t>The </a:t>
            </a:r>
            <a:r>
              <a:rPr lang="hu-HU" b="1" dirty="0" err="1" smtClean="0">
                <a:latin typeface="Times New Roman" panose="02020603050405020304" pitchFamily="18" charset="0"/>
                <a:cs typeface="Times New Roman" panose="02020603050405020304" pitchFamily="18" charset="0"/>
              </a:rPr>
              <a:t>aftermath</a:t>
            </a:r>
            <a:r>
              <a:rPr lang="hu-HU" b="1" dirty="0" smtClean="0">
                <a:latin typeface="Times New Roman" panose="02020603050405020304" pitchFamily="18" charset="0"/>
                <a:cs typeface="Times New Roman" panose="02020603050405020304" pitchFamily="18" charset="0"/>
              </a:rPr>
              <a:t> of </a:t>
            </a:r>
            <a:r>
              <a:rPr lang="hu-HU" b="1" dirty="0" err="1" smtClean="0">
                <a:latin typeface="Times New Roman" panose="02020603050405020304" pitchFamily="18" charset="0"/>
                <a:cs typeface="Times New Roman" panose="02020603050405020304" pitchFamily="18" charset="0"/>
              </a:rPr>
              <a:t>sth</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utóhatása, velejárója, valamit követően</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To</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foster</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economic</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cooperation</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előmozdítja a gazdasági együttműködést</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Economically</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independent</a:t>
            </a:r>
            <a:r>
              <a:rPr lang="hu-HU" dirty="0" smtClean="0">
                <a:latin typeface="Times New Roman" panose="02020603050405020304" pitchFamily="18" charset="0"/>
                <a:cs typeface="Times New Roman" panose="02020603050405020304" pitchFamily="18" charset="0"/>
              </a:rPr>
              <a:t> – gazdaságilag független</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To</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develop</a:t>
            </a:r>
            <a:r>
              <a:rPr lang="hu-HU" b="1" dirty="0" smtClean="0">
                <a:latin typeface="Times New Roman" panose="02020603050405020304" pitchFamily="18" charset="0"/>
                <a:cs typeface="Times New Roman" panose="02020603050405020304" pitchFamily="18" charset="0"/>
              </a:rPr>
              <a:t> a </a:t>
            </a:r>
            <a:r>
              <a:rPr lang="hu-HU" b="1" dirty="0" err="1" smtClean="0">
                <a:latin typeface="Times New Roman" panose="02020603050405020304" pitchFamily="18" charset="0"/>
                <a:cs typeface="Times New Roman" panose="02020603050405020304" pitchFamily="18" charset="0"/>
              </a:rPr>
              <a:t>single</a:t>
            </a:r>
            <a:r>
              <a:rPr lang="hu-HU" b="1" dirty="0" smtClean="0">
                <a:latin typeface="Times New Roman" panose="02020603050405020304" pitchFamily="18" charset="0"/>
                <a:cs typeface="Times New Roman" panose="02020603050405020304" pitchFamily="18" charset="0"/>
              </a:rPr>
              <a:t> market</a:t>
            </a:r>
            <a:r>
              <a:rPr lang="hu-HU" dirty="0" smtClean="0">
                <a:latin typeface="Times New Roman" panose="02020603050405020304" pitchFamily="18" charset="0"/>
                <a:cs typeface="Times New Roman" panose="02020603050405020304" pitchFamily="18" charset="0"/>
              </a:rPr>
              <a:t> – egységes piacot hoz létre</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To</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apply</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in</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the</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Member</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States</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a tagállamokban alkalmazzák</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To</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abolish</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eltöröl, megszüntet (törvényt)</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To</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aim</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to</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célja, hogy</a:t>
            </a:r>
          </a:p>
          <a:p>
            <a:pPr marL="457200" indent="-457200">
              <a:buFont typeface="+mj-lt"/>
              <a:buAutoNum type="arabicPeriod"/>
            </a:pPr>
            <a:r>
              <a:rPr lang="hu-HU" b="1" dirty="0" smtClean="0">
                <a:latin typeface="Times New Roman" panose="02020603050405020304" pitchFamily="18" charset="0"/>
                <a:cs typeface="Times New Roman" panose="02020603050405020304" pitchFamily="18" charset="0"/>
              </a:rPr>
              <a:t>Free </a:t>
            </a:r>
            <a:r>
              <a:rPr lang="hu-HU" b="1" dirty="0" err="1" smtClean="0">
                <a:latin typeface="Times New Roman" panose="02020603050405020304" pitchFamily="18" charset="0"/>
                <a:cs typeface="Times New Roman" panose="02020603050405020304" pitchFamily="18" charset="0"/>
              </a:rPr>
              <a:t>movement</a:t>
            </a:r>
            <a:r>
              <a:rPr lang="hu-HU" b="1" dirty="0" smtClean="0">
                <a:latin typeface="Times New Roman" panose="02020603050405020304" pitchFamily="18" charset="0"/>
                <a:cs typeface="Times New Roman" panose="02020603050405020304" pitchFamily="18" charset="0"/>
              </a:rPr>
              <a:t> of </a:t>
            </a:r>
            <a:r>
              <a:rPr lang="hu-HU" b="1" dirty="0" err="1" smtClean="0">
                <a:latin typeface="Times New Roman" panose="02020603050405020304" pitchFamily="18" charset="0"/>
                <a:cs typeface="Times New Roman" panose="02020603050405020304" pitchFamily="18" charset="0"/>
              </a:rPr>
              <a:t>people</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az emberek szabad áramlása</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To</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enact</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legislation</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életbe lépteti a jogszabályokat</a:t>
            </a:r>
          </a:p>
          <a:p>
            <a:pPr marL="457200" indent="-457200">
              <a:buFont typeface="+mj-lt"/>
              <a:buAutoNum type="arabicPeriod"/>
            </a:pPr>
            <a:r>
              <a:rPr lang="hu-HU" b="1" dirty="0" err="1" smtClean="0">
                <a:latin typeface="Times New Roman" panose="02020603050405020304" pitchFamily="18" charset="0"/>
                <a:cs typeface="Times New Roman" panose="02020603050405020304" pitchFamily="18" charset="0"/>
              </a:rPr>
              <a:t>To</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come</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into</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force</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hatályba lép</a:t>
            </a:r>
          </a:p>
          <a:p>
            <a:pPr marL="457200" indent="-457200">
              <a:buFont typeface="+mj-lt"/>
              <a:buAutoNum type="arabicPeriod"/>
            </a:pPr>
            <a:endParaRPr lang="hu-HU"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a:p>
        </p:txBody>
      </p:sp>
    </p:spTree>
    <p:extLst>
      <p:ext uri="{BB962C8B-B14F-4D97-AF65-F5344CB8AC3E}">
        <p14:creationId xmlns:p14="http://schemas.microsoft.com/office/powerpoint/2010/main" val="383206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429301" y="947920"/>
            <a:ext cx="7487066" cy="728480"/>
          </a:xfrm>
        </p:spPr>
        <p:txBody>
          <a:bodyPr/>
          <a:lstStyle/>
          <a:p>
            <a:r>
              <a:rPr lang="hu-HU" dirty="0" smtClean="0"/>
              <a:t>Nézzük akkor ezeket a szavakat mondatokban!</a:t>
            </a:r>
            <a:endParaRPr lang="hu-HU" dirty="0"/>
          </a:p>
        </p:txBody>
      </p:sp>
      <p:sp>
        <p:nvSpPr>
          <p:cNvPr id="3" name="Tartalom helye 2"/>
          <p:cNvSpPr>
            <a:spLocks noGrp="1"/>
          </p:cNvSpPr>
          <p:nvPr>
            <p:ph idx="1"/>
          </p:nvPr>
        </p:nvSpPr>
        <p:spPr>
          <a:xfrm>
            <a:off x="477672" y="2442949"/>
            <a:ext cx="11409528" cy="4258101"/>
          </a:xfrm>
        </p:spPr>
        <p:txBody>
          <a:bodyPr>
            <a:normAutofit lnSpcReduction="10000"/>
          </a:bodyPr>
          <a:lstStyle/>
          <a:p>
            <a:r>
              <a:rPr lang="hu-HU" dirty="0" smtClean="0"/>
              <a:t>Röviden szeretném bemutatni terveimet a jövőre nézve!</a:t>
            </a:r>
          </a:p>
          <a:p>
            <a:r>
              <a:rPr lang="hu-HU" dirty="0" smtClean="0"/>
              <a:t>Kedvenc országom Izland, ahol körülbelül 35.000 ember él. </a:t>
            </a:r>
          </a:p>
          <a:p>
            <a:r>
              <a:rPr lang="hu-HU" dirty="0" smtClean="0"/>
              <a:t>A vállalkozásalapítás fellendíti a magyar gazdaságot. </a:t>
            </a:r>
          </a:p>
          <a:p>
            <a:r>
              <a:rPr lang="hu-HU" dirty="0" smtClean="0"/>
              <a:t>Nagy-Britannia célja, hogy gazdaságilag független legyen, így ki szeretnének lépni az EU-ból.</a:t>
            </a:r>
          </a:p>
          <a:p>
            <a:r>
              <a:rPr lang="hu-HU" dirty="0" smtClean="0"/>
              <a:t>A fiatal vállalkozók támogatása fellendíti a gazdaságot.  </a:t>
            </a:r>
          </a:p>
          <a:p>
            <a:r>
              <a:rPr lang="hu-HU" dirty="0" smtClean="0"/>
              <a:t>Lengyelország a 20-es években törölte el a halálbüntetést. </a:t>
            </a:r>
          </a:p>
          <a:p>
            <a:r>
              <a:rPr lang="hu-HU" dirty="0" smtClean="0"/>
              <a:t>A dohányzásról szóló törvény 2015-ben lépett hatályba. </a:t>
            </a:r>
          </a:p>
          <a:p>
            <a:r>
              <a:rPr lang="hu-HU" dirty="0" smtClean="0"/>
              <a:t>Az alapító tagállamok elsődleges célja volt, hogy egységes piacot hozzanak létre. </a:t>
            </a:r>
          </a:p>
          <a:p>
            <a:r>
              <a:rPr lang="hu-HU" dirty="0" smtClean="0"/>
              <a:t>Az Európai Unió gazdaságilag független piac. </a:t>
            </a:r>
          </a:p>
          <a:p>
            <a:endParaRPr lang="hu-HU" dirty="0"/>
          </a:p>
          <a:p>
            <a:pPr marL="0" indent="0">
              <a:buNone/>
            </a:pPr>
            <a:r>
              <a:rPr lang="hu-HU" dirty="0" smtClean="0"/>
              <a:t>Forrás: saját feladatbank, 2016</a:t>
            </a:r>
          </a:p>
          <a:p>
            <a:endParaRPr lang="hu-HU" dirty="0" smtClean="0"/>
          </a:p>
          <a:p>
            <a:endParaRPr lang="hu-HU" dirty="0" smtClean="0"/>
          </a:p>
          <a:p>
            <a:endParaRPr lang="hu-HU" dirty="0" smtClean="0"/>
          </a:p>
          <a:p>
            <a:endParaRPr lang="hu-HU" dirty="0" smtClean="0"/>
          </a:p>
          <a:p>
            <a:endParaRPr lang="hu-HU" dirty="0"/>
          </a:p>
        </p:txBody>
      </p:sp>
    </p:spTree>
    <p:extLst>
      <p:ext uri="{BB962C8B-B14F-4D97-AF65-F5344CB8AC3E}">
        <p14:creationId xmlns:p14="http://schemas.microsoft.com/office/powerpoint/2010/main" val="162648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8345" y="1029806"/>
            <a:ext cx="8761413" cy="728480"/>
          </a:xfrm>
        </p:spPr>
        <p:txBody>
          <a:bodyPr>
            <a:normAutofit/>
          </a:bodyPr>
          <a:lstStyle/>
          <a:p>
            <a:r>
              <a:rPr lang="hu-HU" sz="4000" b="1" dirty="0" err="1" smtClean="0">
                <a:latin typeface="Times New Roman" panose="02020603050405020304" pitchFamily="18" charset="0"/>
                <a:cs typeface="Times New Roman" panose="02020603050405020304" pitchFamily="18" charset="0"/>
              </a:rPr>
              <a:t>Joining</a:t>
            </a:r>
            <a:r>
              <a:rPr lang="hu-HU" sz="4000" b="1" dirty="0" smtClean="0">
                <a:latin typeface="Times New Roman" panose="02020603050405020304" pitchFamily="18" charset="0"/>
                <a:cs typeface="Times New Roman" panose="02020603050405020304" pitchFamily="18" charset="0"/>
              </a:rPr>
              <a:t> </a:t>
            </a:r>
            <a:r>
              <a:rPr lang="hu-HU" sz="4000" b="1" dirty="0" err="1" smtClean="0">
                <a:latin typeface="Times New Roman" panose="02020603050405020304" pitchFamily="18" charset="0"/>
                <a:cs typeface="Times New Roman" panose="02020603050405020304" pitchFamily="18" charset="0"/>
              </a:rPr>
              <a:t>the</a:t>
            </a:r>
            <a:r>
              <a:rPr lang="hu-HU" sz="4000" b="1" dirty="0" smtClean="0">
                <a:latin typeface="Times New Roman" panose="02020603050405020304" pitchFamily="18" charset="0"/>
                <a:cs typeface="Times New Roman" panose="02020603050405020304" pitchFamily="18" charset="0"/>
              </a:rPr>
              <a:t> EU - Szövegértés</a:t>
            </a:r>
            <a:endParaRPr lang="hu-HU" sz="40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64276" y="2556931"/>
            <a:ext cx="10631606" cy="3789277"/>
          </a:xfrm>
        </p:spPr>
        <p:txBody>
          <a:bodyPr>
            <a:normAutofit lnSpcReduction="10000"/>
          </a:bodyPr>
          <a:lstStyle/>
          <a:p>
            <a:pPr marL="0" lvl="0" indent="0" algn="just">
              <a:buClr>
                <a:srgbClr val="83992A"/>
              </a:buClr>
              <a:buNone/>
            </a:pPr>
            <a:r>
              <a:rPr lang="hu-HU" sz="1700" dirty="0" err="1" smtClean="0">
                <a:solidFill>
                  <a:prstClr val="black">
                    <a:lumMod val="85000"/>
                    <a:lumOff val="15000"/>
                  </a:prstClr>
                </a:solidFill>
                <a:latin typeface="Times New Roman" panose="02020603050405020304" pitchFamily="18" charset="0"/>
                <a:cs typeface="Times New Roman" panose="02020603050405020304" pitchFamily="18" charset="0"/>
              </a:rPr>
              <a:t>Joining</a:t>
            </a:r>
            <a:r>
              <a:rPr lang="hu-HU" sz="1700" dirty="0" smtClean="0">
                <a:solidFill>
                  <a:prstClr val="black">
                    <a:lumMod val="85000"/>
                    <a:lumOff val="15000"/>
                  </a:prstClr>
                </a:solidFill>
                <a:latin typeface="Times New Roman" panose="02020603050405020304" pitchFamily="18" charset="0"/>
                <a:cs typeface="Times New Roman" panose="02020603050405020304" pitchFamily="18" charset="0"/>
              </a:rPr>
              <a:t> </a:t>
            </a:r>
            <a:r>
              <a:rPr lang="en-US" sz="1700" dirty="0" smtClean="0">
                <a:solidFill>
                  <a:prstClr val="black">
                    <a:lumMod val="85000"/>
                    <a:lumOff val="15000"/>
                  </a:prstClr>
                </a:solidFill>
                <a:latin typeface="Times New Roman" panose="02020603050405020304" pitchFamily="18" charset="0"/>
                <a:cs typeface="Times New Roman" panose="02020603050405020304" pitchFamily="18" charset="0"/>
              </a:rPr>
              <a:t>the </a:t>
            </a: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EU is a </a:t>
            </a:r>
            <a:r>
              <a:rPr lang="hu-HU" sz="1700" dirty="0">
                <a:solidFill>
                  <a:prstClr val="black">
                    <a:lumMod val="85000"/>
                    <a:lumOff val="15000"/>
                  </a:prstClr>
                </a:solidFill>
                <a:latin typeface="Times New Roman" panose="02020603050405020304" pitchFamily="18" charset="0"/>
                <a:cs typeface="Times New Roman" panose="02020603050405020304" pitchFamily="18" charset="0"/>
              </a:rPr>
              <a:t>____(1)</a:t>
            </a: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 which does not happen overnight. Once an applicant country meets the conditions for membership, it must implement EU rules and regulations in all areas.</a:t>
            </a:r>
          </a:p>
          <a:p>
            <a:pPr marL="0" lvl="0" indent="0" algn="just">
              <a:buClr>
                <a:srgbClr val="83992A"/>
              </a:buClr>
              <a:buNone/>
            </a:pP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Any country that </a:t>
            </a:r>
            <a:r>
              <a:rPr lang="hu-HU" sz="1700" dirty="0" err="1" smtClean="0">
                <a:solidFill>
                  <a:prstClr val="black">
                    <a:lumMod val="85000"/>
                    <a:lumOff val="15000"/>
                  </a:prstClr>
                </a:solidFill>
                <a:latin typeface="Times New Roman" panose="02020603050405020304" pitchFamily="18" charset="0"/>
                <a:cs typeface="Times New Roman" panose="02020603050405020304" pitchFamily="18" charset="0"/>
              </a:rPr>
              <a:t>meets</a:t>
            </a:r>
            <a:r>
              <a:rPr lang="en-US" sz="1700" dirty="0" smtClean="0">
                <a:solidFill>
                  <a:prstClr val="black">
                    <a:lumMod val="85000"/>
                    <a:lumOff val="15000"/>
                  </a:prstClr>
                </a:solidFill>
                <a:latin typeface="Times New Roman" panose="02020603050405020304" pitchFamily="18" charset="0"/>
                <a:cs typeface="Times New Roman" panose="02020603050405020304" pitchFamily="18" charset="0"/>
              </a:rPr>
              <a:t> </a:t>
            </a: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the </a:t>
            </a:r>
            <a:r>
              <a:rPr lang="hu-HU" sz="1700" dirty="0">
                <a:solidFill>
                  <a:prstClr val="black">
                    <a:lumMod val="85000"/>
                    <a:lumOff val="15000"/>
                  </a:prstClr>
                </a:solidFill>
                <a:latin typeface="Times New Roman" panose="02020603050405020304" pitchFamily="18" charset="0"/>
                <a:cs typeface="Times New Roman" panose="02020603050405020304" pitchFamily="18" charset="0"/>
              </a:rPr>
              <a:t>_____(2)</a:t>
            </a: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 for membership can apply. These conditions are known as the ‘Copenhagen criteria’ and include a free-market economy, a stable democracy and the rule of law, and the acceptance of all EU legislation, including of the euro.</a:t>
            </a:r>
          </a:p>
          <a:p>
            <a:pPr marL="0" lvl="0" indent="0" algn="just">
              <a:buClr>
                <a:srgbClr val="83992A"/>
              </a:buClr>
              <a:buNone/>
            </a:pP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A country </a:t>
            </a:r>
            <a:r>
              <a:rPr lang="hu-HU" sz="1700" dirty="0" err="1" smtClean="0">
                <a:solidFill>
                  <a:prstClr val="black">
                    <a:lumMod val="85000"/>
                    <a:lumOff val="15000"/>
                  </a:prstClr>
                </a:solidFill>
                <a:latin typeface="Times New Roman" panose="02020603050405020304" pitchFamily="18" charset="0"/>
                <a:cs typeface="Times New Roman" panose="02020603050405020304" pitchFamily="18" charset="0"/>
              </a:rPr>
              <a:t>aiming</a:t>
            </a:r>
            <a:r>
              <a:rPr lang="en-US" sz="1700" dirty="0" smtClean="0">
                <a:solidFill>
                  <a:prstClr val="black">
                    <a:lumMod val="85000"/>
                    <a:lumOff val="15000"/>
                  </a:prstClr>
                </a:solidFill>
                <a:latin typeface="Times New Roman" panose="02020603050405020304" pitchFamily="18" charset="0"/>
                <a:cs typeface="Times New Roman" panose="02020603050405020304" pitchFamily="18" charset="0"/>
              </a:rPr>
              <a:t> </a:t>
            </a: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to join the EU submits a </a:t>
            </a:r>
            <a:r>
              <a:rPr lang="hu-HU" sz="1700" dirty="0">
                <a:solidFill>
                  <a:prstClr val="black">
                    <a:lumMod val="85000"/>
                    <a:lumOff val="15000"/>
                  </a:prstClr>
                </a:solidFill>
                <a:latin typeface="Times New Roman" panose="02020603050405020304" pitchFamily="18" charset="0"/>
                <a:cs typeface="Times New Roman" panose="02020603050405020304" pitchFamily="18" charset="0"/>
              </a:rPr>
              <a:t>_______(3)</a:t>
            </a: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 to the Council, which asks the Commission to assess the applicant’s ability to meet the Copenhagen criteria. If the Commission’s opinion is positive, the Council must then agree upon a negotiating mandate. Negotiations are then formally opened on a subject-by-subject basis.</a:t>
            </a:r>
          </a:p>
          <a:p>
            <a:pPr marL="0" lvl="0" indent="0" algn="just">
              <a:buClr>
                <a:srgbClr val="83992A"/>
              </a:buClr>
              <a:buNone/>
            </a:pPr>
            <a:r>
              <a:rPr lang="hu-HU" sz="1700" dirty="0">
                <a:solidFill>
                  <a:prstClr val="black">
                    <a:lumMod val="85000"/>
                    <a:lumOff val="15000"/>
                  </a:prstClr>
                </a:solidFill>
                <a:latin typeface="Times New Roman" panose="02020603050405020304" pitchFamily="18" charset="0"/>
                <a:cs typeface="Times New Roman" panose="02020603050405020304" pitchFamily="18" charset="0"/>
              </a:rPr>
              <a:t>_____(4) </a:t>
            </a: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the huge volume of EU rules and regulations each candidate country must adopt as national law, the negotiations take time to complete. The candidates are supported </a:t>
            </a:r>
            <a:r>
              <a:rPr lang="hu-HU" sz="1700" dirty="0">
                <a:solidFill>
                  <a:prstClr val="black">
                    <a:lumMod val="85000"/>
                    <a:lumOff val="15000"/>
                  </a:prstClr>
                </a:solidFill>
                <a:latin typeface="Times New Roman" panose="02020603050405020304" pitchFamily="18" charset="0"/>
                <a:cs typeface="Times New Roman" panose="02020603050405020304" pitchFamily="18" charset="0"/>
              </a:rPr>
              <a:t>______(5)</a:t>
            </a:r>
            <a:r>
              <a:rPr lang="en-US" sz="1700" dirty="0">
                <a:solidFill>
                  <a:prstClr val="black">
                    <a:lumMod val="85000"/>
                    <a:lumOff val="15000"/>
                  </a:prstClr>
                </a:solidFill>
                <a:latin typeface="Times New Roman" panose="02020603050405020304" pitchFamily="18" charset="0"/>
                <a:cs typeface="Times New Roman" panose="02020603050405020304" pitchFamily="18" charset="0"/>
              </a:rPr>
              <a:t>, administratively and technically during this pre-accession period.</a:t>
            </a:r>
            <a:endParaRPr lang="hu-HU" sz="1700" dirty="0">
              <a:solidFill>
                <a:prstClr val="black">
                  <a:lumMod val="85000"/>
                  <a:lumOff val="15000"/>
                </a:prstClr>
              </a:solidFill>
              <a:latin typeface="Times New Roman" panose="02020603050405020304" pitchFamily="18" charset="0"/>
              <a:cs typeface="Times New Roman" panose="02020603050405020304" pitchFamily="18" charset="0"/>
            </a:endParaRPr>
          </a:p>
          <a:p>
            <a:pPr marL="0" lvl="0" indent="0">
              <a:buClr>
                <a:srgbClr val="83992A"/>
              </a:buClr>
              <a:buNone/>
            </a:pPr>
            <a:r>
              <a:rPr lang="hu-HU" sz="1700" dirty="0">
                <a:solidFill>
                  <a:prstClr val="black">
                    <a:lumMod val="85000"/>
                    <a:lumOff val="15000"/>
                  </a:prstClr>
                </a:solidFill>
                <a:latin typeface="Times New Roman" panose="02020603050405020304" pitchFamily="18" charset="0"/>
                <a:cs typeface="Times New Roman" panose="02020603050405020304" pitchFamily="18" charset="0"/>
              </a:rPr>
              <a:t>			</a:t>
            </a:r>
            <a:r>
              <a:rPr lang="hu-HU" sz="1700" b="1" dirty="0" err="1">
                <a:solidFill>
                  <a:srgbClr val="0070C0"/>
                </a:solidFill>
                <a:latin typeface="Times New Roman" panose="02020603050405020304" pitchFamily="18" charset="0"/>
                <a:cs typeface="Times New Roman" panose="02020603050405020304" pitchFamily="18" charset="0"/>
              </a:rPr>
              <a:t>Conditions</a:t>
            </a:r>
            <a:r>
              <a:rPr lang="hu-HU" sz="1700" b="1" dirty="0">
                <a:solidFill>
                  <a:srgbClr val="0070C0"/>
                </a:solidFill>
                <a:latin typeface="Times New Roman" panose="02020603050405020304" pitchFamily="18" charset="0"/>
                <a:cs typeface="Times New Roman" panose="02020603050405020304" pitchFamily="18" charset="0"/>
              </a:rPr>
              <a:t>     </a:t>
            </a:r>
            <a:r>
              <a:rPr lang="hu-HU" sz="1700" b="1" dirty="0" err="1">
                <a:solidFill>
                  <a:srgbClr val="0070C0"/>
                </a:solidFill>
                <a:latin typeface="Times New Roman" panose="02020603050405020304" pitchFamily="18" charset="0"/>
                <a:cs typeface="Times New Roman" panose="02020603050405020304" pitchFamily="18" charset="0"/>
              </a:rPr>
              <a:t>membership</a:t>
            </a:r>
            <a:r>
              <a:rPr lang="hu-HU" sz="1700" b="1" dirty="0">
                <a:solidFill>
                  <a:srgbClr val="0070C0"/>
                </a:solidFill>
                <a:latin typeface="Times New Roman" panose="02020603050405020304" pitchFamily="18" charset="0"/>
                <a:cs typeface="Times New Roman" panose="02020603050405020304" pitchFamily="18" charset="0"/>
              </a:rPr>
              <a:t> </a:t>
            </a:r>
            <a:r>
              <a:rPr lang="hu-HU" sz="1700" b="1" dirty="0" err="1">
                <a:solidFill>
                  <a:srgbClr val="0070C0"/>
                </a:solidFill>
                <a:latin typeface="Times New Roman" panose="02020603050405020304" pitchFamily="18" charset="0"/>
                <a:cs typeface="Times New Roman" panose="02020603050405020304" pitchFamily="18" charset="0"/>
              </a:rPr>
              <a:t>application</a:t>
            </a:r>
            <a:r>
              <a:rPr lang="hu-HU" sz="1700" b="1" dirty="0">
                <a:solidFill>
                  <a:srgbClr val="0070C0"/>
                </a:solidFill>
                <a:latin typeface="Times New Roman" panose="02020603050405020304" pitchFamily="18" charset="0"/>
                <a:cs typeface="Times New Roman" panose="02020603050405020304" pitchFamily="18" charset="0"/>
              </a:rPr>
              <a:t>    </a:t>
            </a:r>
            <a:r>
              <a:rPr lang="hu-HU" sz="1700" b="1" dirty="0" err="1">
                <a:solidFill>
                  <a:srgbClr val="0070C0"/>
                </a:solidFill>
                <a:latin typeface="Times New Roman" panose="02020603050405020304" pitchFamily="18" charset="0"/>
                <a:cs typeface="Times New Roman" panose="02020603050405020304" pitchFamily="18" charset="0"/>
              </a:rPr>
              <a:t>financially</a:t>
            </a:r>
            <a:r>
              <a:rPr lang="hu-HU" sz="1700" b="1" dirty="0">
                <a:solidFill>
                  <a:srgbClr val="0070C0"/>
                </a:solidFill>
                <a:latin typeface="Times New Roman" panose="02020603050405020304" pitchFamily="18" charset="0"/>
                <a:cs typeface="Times New Roman" panose="02020603050405020304" pitchFamily="18" charset="0"/>
              </a:rPr>
              <a:t>         </a:t>
            </a:r>
            <a:r>
              <a:rPr lang="hu-HU" sz="1700" b="1" dirty="0" err="1">
                <a:solidFill>
                  <a:srgbClr val="0070C0"/>
                </a:solidFill>
                <a:latin typeface="Times New Roman" panose="02020603050405020304" pitchFamily="18" charset="0"/>
                <a:cs typeface="Times New Roman" panose="02020603050405020304" pitchFamily="18" charset="0"/>
              </a:rPr>
              <a:t>Complex</a:t>
            </a:r>
            <a:r>
              <a:rPr lang="hu-HU" sz="1700" b="1" dirty="0">
                <a:solidFill>
                  <a:srgbClr val="0070C0"/>
                </a:solidFill>
                <a:latin typeface="Times New Roman" panose="02020603050405020304" pitchFamily="18" charset="0"/>
                <a:cs typeface="Times New Roman" panose="02020603050405020304" pitchFamily="18" charset="0"/>
              </a:rPr>
              <a:t> </a:t>
            </a:r>
            <a:r>
              <a:rPr lang="hu-HU" sz="1700" b="1" dirty="0" err="1">
                <a:solidFill>
                  <a:srgbClr val="0070C0"/>
                </a:solidFill>
                <a:latin typeface="Times New Roman" panose="02020603050405020304" pitchFamily="18" charset="0"/>
                <a:cs typeface="Times New Roman" panose="02020603050405020304" pitchFamily="18" charset="0"/>
              </a:rPr>
              <a:t>procedure</a:t>
            </a:r>
            <a:r>
              <a:rPr lang="hu-HU" sz="1700" b="1" dirty="0">
                <a:solidFill>
                  <a:srgbClr val="0070C0"/>
                </a:solidFill>
                <a:latin typeface="Times New Roman" panose="02020603050405020304" pitchFamily="18" charset="0"/>
                <a:cs typeface="Times New Roman" panose="02020603050405020304" pitchFamily="18" charset="0"/>
              </a:rPr>
              <a:t>     </a:t>
            </a:r>
            <a:r>
              <a:rPr lang="hu-HU" sz="1700" b="1" dirty="0" err="1">
                <a:solidFill>
                  <a:srgbClr val="0070C0"/>
                </a:solidFill>
                <a:latin typeface="Times New Roman" panose="02020603050405020304" pitchFamily="18" charset="0"/>
                <a:cs typeface="Times New Roman" panose="02020603050405020304" pitchFamily="18" charset="0"/>
              </a:rPr>
              <a:t>due</a:t>
            </a:r>
            <a:r>
              <a:rPr lang="hu-HU" sz="1700" b="1" dirty="0">
                <a:solidFill>
                  <a:srgbClr val="0070C0"/>
                </a:solidFill>
                <a:latin typeface="Times New Roman" panose="02020603050405020304" pitchFamily="18" charset="0"/>
                <a:cs typeface="Times New Roman" panose="02020603050405020304" pitchFamily="18" charset="0"/>
              </a:rPr>
              <a:t> </a:t>
            </a:r>
            <a:r>
              <a:rPr lang="hu-HU" sz="1700" b="1" dirty="0" err="1">
                <a:solidFill>
                  <a:srgbClr val="0070C0"/>
                </a:solidFill>
                <a:latin typeface="Times New Roman" panose="02020603050405020304" pitchFamily="18" charset="0"/>
                <a:cs typeface="Times New Roman" panose="02020603050405020304" pitchFamily="18" charset="0"/>
              </a:rPr>
              <a:t>to</a:t>
            </a:r>
            <a:endParaRPr lang="hu-HU" sz="1700" b="1" dirty="0">
              <a:solidFill>
                <a:srgbClr val="0070C0"/>
              </a:solidFill>
              <a:latin typeface="Times New Roman" panose="02020603050405020304" pitchFamily="18" charset="0"/>
              <a:cs typeface="Times New Roman" panose="02020603050405020304" pitchFamily="18" charset="0"/>
            </a:endParaRPr>
          </a:p>
          <a:p>
            <a:pPr marL="0" lvl="0" indent="0">
              <a:buClr>
                <a:srgbClr val="83992A"/>
              </a:buClr>
              <a:buNone/>
            </a:pPr>
            <a:r>
              <a:rPr lang="hu-HU" sz="1700" b="1" dirty="0">
                <a:solidFill>
                  <a:prstClr val="black"/>
                </a:solidFill>
                <a:latin typeface="Times New Roman" panose="02020603050405020304" pitchFamily="18" charset="0"/>
                <a:cs typeface="Times New Roman" panose="02020603050405020304" pitchFamily="18" charset="0"/>
              </a:rPr>
              <a:t>Forrás:</a:t>
            </a:r>
            <a:r>
              <a:rPr lang="hu-HU" sz="1700" b="1" dirty="0">
                <a:solidFill>
                  <a:srgbClr val="0070C0"/>
                </a:solidFill>
                <a:latin typeface="Times New Roman" panose="02020603050405020304" pitchFamily="18" charset="0"/>
                <a:cs typeface="Times New Roman" panose="02020603050405020304" pitchFamily="18" charset="0"/>
              </a:rPr>
              <a:t> 	</a:t>
            </a:r>
            <a:r>
              <a:rPr lang="hu-HU" sz="1700" b="1" dirty="0">
                <a:solidFill>
                  <a:srgbClr val="0070C0"/>
                </a:solidFill>
                <a:latin typeface="Times New Roman" panose="02020603050405020304" pitchFamily="18" charset="0"/>
                <a:cs typeface="Times New Roman" panose="02020603050405020304" pitchFamily="18" charset="0"/>
                <a:hlinkClick r:id="rId2"/>
              </a:rPr>
              <a:t>http://europa.eu/about-eu/countries/joining-eu/index_en.htm</a:t>
            </a:r>
            <a:endParaRPr lang="hu-HU" sz="1700" b="1" dirty="0">
              <a:solidFill>
                <a:srgbClr val="0070C0"/>
              </a:solidFill>
              <a:latin typeface="Times New Roman" panose="02020603050405020304" pitchFamily="18"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2814610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01115" y="1098045"/>
            <a:ext cx="8761413" cy="728480"/>
          </a:xfrm>
        </p:spPr>
        <p:txBody>
          <a:bodyPr>
            <a:normAutofit/>
          </a:bodyPr>
          <a:lstStyle/>
          <a:p>
            <a:r>
              <a:rPr lang="hu-HU" b="1" dirty="0" err="1" smtClean="0">
                <a:latin typeface="Times New Roman" panose="02020603050405020304" pitchFamily="18" charset="0"/>
                <a:cs typeface="Times New Roman" panose="02020603050405020304" pitchFamily="18" charset="0"/>
              </a:rPr>
              <a:t>Homework</a:t>
            </a:r>
            <a:r>
              <a:rPr lang="hu-HU" b="1" dirty="0" smtClean="0">
                <a:latin typeface="Times New Roman" panose="02020603050405020304" pitchFamily="18" charset="0"/>
                <a:cs typeface="Times New Roman" panose="02020603050405020304" pitchFamily="18" charset="0"/>
              </a:rPr>
              <a:t> – </a:t>
            </a:r>
            <a:r>
              <a:rPr lang="hu-HU" b="1" dirty="0" err="1" smtClean="0">
                <a:latin typeface="Times New Roman" panose="02020603050405020304" pitchFamily="18" charset="0"/>
                <a:cs typeface="Times New Roman" panose="02020603050405020304" pitchFamily="18" charset="0"/>
              </a:rPr>
              <a:t>Answer</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the</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questions</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briefly</a:t>
            </a:r>
            <a:r>
              <a:rPr lang="hu-HU" b="1" dirty="0" smtClean="0">
                <a:latin typeface="Times New Roman" panose="02020603050405020304" pitchFamily="18" charset="0"/>
                <a:cs typeface="Times New Roman" panose="02020603050405020304" pitchFamily="18" charset="0"/>
              </a:rPr>
              <a:t>!</a:t>
            </a:r>
            <a:endParaRPr lang="hu-HU"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87104" y="2784142"/>
            <a:ext cx="10495129" cy="3091725"/>
          </a:xfrm>
        </p:spPr>
        <p:txBody>
          <a:bodyPr>
            <a:noAutofit/>
          </a:bodyPr>
          <a:lstStyle/>
          <a:p>
            <a:pPr marL="457200" indent="-457200" algn="just">
              <a:buFont typeface="+mj-lt"/>
              <a:buAutoNum type="arabicPeriod"/>
            </a:pPr>
            <a:r>
              <a:rPr lang="hu-HU" sz="2800" b="1" dirty="0" err="1" smtClean="0">
                <a:latin typeface="Times New Roman" panose="02020603050405020304" pitchFamily="18" charset="0"/>
                <a:cs typeface="Times New Roman" panose="02020603050405020304" pitchFamily="18" charset="0"/>
              </a:rPr>
              <a:t>What</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are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prior </a:t>
            </a:r>
            <a:r>
              <a:rPr lang="hu-HU" sz="2800" b="1" dirty="0" err="1" smtClean="0">
                <a:latin typeface="Times New Roman" panose="02020603050405020304" pitchFamily="18" charset="0"/>
                <a:cs typeface="Times New Roman" panose="02020603050405020304" pitchFamily="18" charset="0"/>
              </a:rPr>
              <a:t>aims</a:t>
            </a:r>
            <a:r>
              <a:rPr lang="hu-HU" sz="2800" b="1" dirty="0" smtClean="0">
                <a:latin typeface="Times New Roman" panose="02020603050405020304" pitchFamily="18" charset="0"/>
                <a:cs typeface="Times New Roman" panose="02020603050405020304" pitchFamily="18" charset="0"/>
              </a:rPr>
              <a:t> of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community</a:t>
            </a:r>
            <a:r>
              <a:rPr lang="hu-HU" sz="2800" b="1" dirty="0" smtClean="0">
                <a:latin typeface="Times New Roman" panose="02020603050405020304" pitchFamily="18" charset="0"/>
                <a:cs typeface="Times New Roman" panose="02020603050405020304" pitchFamily="18" charset="0"/>
              </a:rPr>
              <a:t>? </a:t>
            </a:r>
          </a:p>
          <a:p>
            <a:pPr marL="457200" indent="-457200" algn="just">
              <a:buFont typeface="+mj-lt"/>
              <a:buAutoNum type="arabicPeriod"/>
            </a:pPr>
            <a:r>
              <a:rPr lang="hu-HU" sz="2800" b="1" dirty="0" err="1" smtClean="0">
                <a:latin typeface="Times New Roman" panose="02020603050405020304" pitchFamily="18" charset="0"/>
                <a:cs typeface="Times New Roman" panose="02020603050405020304" pitchFamily="18" charset="0"/>
              </a:rPr>
              <a:t>When</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did</a:t>
            </a:r>
            <a:r>
              <a:rPr lang="hu-HU" sz="2800" b="1" dirty="0" smtClean="0">
                <a:latin typeface="Times New Roman" panose="02020603050405020304" pitchFamily="18" charset="0"/>
                <a:cs typeface="Times New Roman" panose="02020603050405020304" pitchFamily="18" charset="0"/>
              </a:rPr>
              <a:t> Hungary </a:t>
            </a:r>
            <a:r>
              <a:rPr lang="hu-HU" sz="2800" b="1" dirty="0" err="1" smtClean="0">
                <a:latin typeface="Times New Roman" panose="02020603050405020304" pitchFamily="18" charset="0"/>
                <a:cs typeface="Times New Roman" panose="02020603050405020304" pitchFamily="18" charset="0"/>
              </a:rPr>
              <a:t>join</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EU?</a:t>
            </a:r>
          </a:p>
          <a:p>
            <a:pPr marL="457200" indent="-457200" algn="just">
              <a:buFont typeface="+mj-lt"/>
              <a:buAutoNum type="arabicPeriod"/>
            </a:pPr>
            <a:r>
              <a:rPr lang="hu-HU" sz="2800" b="1" dirty="0" err="1" smtClean="0">
                <a:latin typeface="Times New Roman" panose="02020603050405020304" pitchFamily="18" charset="0"/>
                <a:cs typeface="Times New Roman" panose="02020603050405020304" pitchFamily="18" charset="0"/>
              </a:rPr>
              <a:t>Could</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you</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describe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very</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first</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steps</a:t>
            </a:r>
            <a:r>
              <a:rPr lang="hu-HU" sz="2800" b="1" dirty="0" smtClean="0">
                <a:latin typeface="Times New Roman" panose="02020603050405020304" pitchFamily="18" charset="0"/>
                <a:cs typeface="Times New Roman" panose="02020603050405020304" pitchFamily="18" charset="0"/>
              </a:rPr>
              <a:t> of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establisment</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of</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EU? </a:t>
            </a:r>
          </a:p>
          <a:p>
            <a:pPr marL="457200" indent="-457200" algn="just">
              <a:buFont typeface="+mj-lt"/>
              <a:buAutoNum type="arabicPeriod"/>
            </a:pPr>
            <a:r>
              <a:rPr lang="hu-HU" sz="2800" b="1" dirty="0" err="1" smtClean="0">
                <a:latin typeface="Times New Roman" panose="02020603050405020304" pitchFamily="18" charset="0"/>
                <a:cs typeface="Times New Roman" panose="02020603050405020304" pitchFamily="18" charset="0"/>
              </a:rPr>
              <a:t>What</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are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do’s</a:t>
            </a:r>
            <a:r>
              <a:rPr lang="hu-HU" sz="2800" b="1" dirty="0" smtClean="0">
                <a:latin typeface="Times New Roman" panose="02020603050405020304" pitchFamily="18" charset="0"/>
                <a:cs typeface="Times New Roman" panose="02020603050405020304" pitchFamily="18" charset="0"/>
              </a:rPr>
              <a:t> and </a:t>
            </a:r>
            <a:r>
              <a:rPr lang="hu-HU" sz="2800" b="1" dirty="0" err="1" smtClean="0">
                <a:latin typeface="Times New Roman" panose="02020603050405020304" pitchFamily="18" charset="0"/>
                <a:cs typeface="Times New Roman" panose="02020603050405020304" pitchFamily="18" charset="0"/>
              </a:rPr>
              <a:t>don’ts</a:t>
            </a:r>
            <a:r>
              <a:rPr lang="hu-HU" sz="2800" b="1" dirty="0" smtClean="0">
                <a:latin typeface="Times New Roman" panose="02020603050405020304" pitchFamily="18" charset="0"/>
                <a:cs typeface="Times New Roman" panose="02020603050405020304" pitchFamily="18" charset="0"/>
              </a:rPr>
              <a:t> of </a:t>
            </a:r>
            <a:r>
              <a:rPr lang="hu-HU" sz="2800" b="1" dirty="0" err="1" smtClean="0">
                <a:latin typeface="Times New Roman" panose="02020603050405020304" pitchFamily="18" charset="0"/>
                <a:cs typeface="Times New Roman" panose="02020603050405020304" pitchFamily="18" charset="0"/>
              </a:rPr>
              <a:t>joining</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EU? </a:t>
            </a:r>
          </a:p>
          <a:p>
            <a:pPr marL="457200" indent="-457200" algn="just">
              <a:buFont typeface="+mj-lt"/>
              <a:buAutoNum type="arabicPeriod"/>
            </a:pPr>
            <a:r>
              <a:rPr lang="hu-HU" sz="2800" b="1" dirty="0" err="1" smtClean="0">
                <a:latin typeface="Times New Roman" panose="02020603050405020304" pitchFamily="18" charset="0"/>
                <a:cs typeface="Times New Roman" panose="02020603050405020304" pitchFamily="18" charset="0"/>
              </a:rPr>
              <a:t>How</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much</a:t>
            </a:r>
            <a:r>
              <a:rPr lang="hu-HU" sz="2800" b="1" dirty="0" smtClean="0">
                <a:latin typeface="Times New Roman" panose="02020603050405020304" pitchFamily="18" charset="0"/>
                <a:cs typeface="Times New Roman" panose="02020603050405020304" pitchFamily="18" charset="0"/>
              </a:rPr>
              <a:t> is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average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unemployment</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rate</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in</a:t>
            </a:r>
            <a:r>
              <a:rPr lang="hu-HU" sz="2800" b="1" dirty="0" smtClean="0">
                <a:latin typeface="Times New Roman" panose="02020603050405020304" pitchFamily="18" charset="0"/>
                <a:cs typeface="Times New Roman" panose="02020603050405020304" pitchFamily="18" charset="0"/>
              </a:rPr>
              <a:t> </a:t>
            </a:r>
            <a:r>
              <a:rPr lang="hu-HU" sz="2800" b="1" dirty="0" err="1" smtClean="0">
                <a:latin typeface="Times New Roman" panose="02020603050405020304" pitchFamily="18" charset="0"/>
                <a:cs typeface="Times New Roman" panose="02020603050405020304" pitchFamily="18" charset="0"/>
              </a:rPr>
              <a:t>the</a:t>
            </a:r>
            <a:r>
              <a:rPr lang="hu-HU" sz="2800" b="1" dirty="0" smtClean="0">
                <a:latin typeface="Times New Roman" panose="02020603050405020304" pitchFamily="18" charset="0"/>
                <a:cs typeface="Times New Roman" panose="02020603050405020304" pitchFamily="18" charset="0"/>
              </a:rPr>
              <a:t> EU? </a:t>
            </a:r>
            <a:endParaRPr lang="hu-HU" sz="2800" b="1"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2"/>
          <a:stretch>
            <a:fillRect/>
          </a:stretch>
        </p:blipFill>
        <p:spPr>
          <a:xfrm>
            <a:off x="3588615" y="6075194"/>
            <a:ext cx="2129517" cy="730154"/>
          </a:xfrm>
          <a:prstGeom prst="rect">
            <a:avLst/>
          </a:prstGeom>
        </p:spPr>
      </p:pic>
      <p:pic>
        <p:nvPicPr>
          <p:cNvPr id="5" name="Kép 4"/>
          <p:cNvPicPr>
            <a:picLocks noChangeAspect="1"/>
          </p:cNvPicPr>
          <p:nvPr/>
        </p:nvPicPr>
        <p:blipFill>
          <a:blip r:embed="rId3"/>
          <a:stretch>
            <a:fillRect/>
          </a:stretch>
        </p:blipFill>
        <p:spPr>
          <a:xfrm>
            <a:off x="5718132" y="6075193"/>
            <a:ext cx="3200638" cy="716683"/>
          </a:xfrm>
          <a:prstGeom prst="rect">
            <a:avLst/>
          </a:prstGeom>
        </p:spPr>
      </p:pic>
      <p:pic>
        <p:nvPicPr>
          <p:cNvPr id="6" name="Kép 5"/>
          <p:cNvPicPr>
            <a:picLocks noChangeAspect="1"/>
          </p:cNvPicPr>
          <p:nvPr/>
        </p:nvPicPr>
        <p:blipFill>
          <a:blip r:embed="rId4"/>
          <a:stretch>
            <a:fillRect/>
          </a:stretch>
        </p:blipFill>
        <p:spPr>
          <a:xfrm>
            <a:off x="8918770" y="6075193"/>
            <a:ext cx="2064032" cy="730155"/>
          </a:xfrm>
          <a:prstGeom prst="rect">
            <a:avLst/>
          </a:prstGeom>
        </p:spPr>
      </p:pic>
      <p:pic>
        <p:nvPicPr>
          <p:cNvPr id="7" name="Kép 6"/>
          <p:cNvPicPr>
            <a:picLocks noChangeAspect="1"/>
          </p:cNvPicPr>
          <p:nvPr/>
        </p:nvPicPr>
        <p:blipFill>
          <a:blip r:embed="rId5"/>
          <a:stretch>
            <a:fillRect/>
          </a:stretch>
        </p:blipFill>
        <p:spPr>
          <a:xfrm>
            <a:off x="1828778" y="6103329"/>
            <a:ext cx="1759837" cy="730155"/>
          </a:xfrm>
          <a:prstGeom prst="rect">
            <a:avLst/>
          </a:prstGeom>
        </p:spPr>
      </p:pic>
    </p:spTree>
    <p:extLst>
      <p:ext uri="{BB962C8B-B14F-4D97-AF65-F5344CB8AC3E}">
        <p14:creationId xmlns:p14="http://schemas.microsoft.com/office/powerpoint/2010/main" val="3459275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83391" y="750627"/>
            <a:ext cx="9676263" cy="966716"/>
          </a:xfrm>
        </p:spPr>
        <p:txBody>
          <a:bodyPr/>
          <a:lstStyle/>
          <a:p>
            <a:pPr algn="ctr"/>
            <a:r>
              <a:rPr lang="hu-HU" sz="2800" dirty="0" smtClean="0"/>
              <a:t>Találjuk meg a következő alapfogalmak megfelelőjét!</a:t>
            </a:r>
            <a:br>
              <a:rPr lang="hu-HU" sz="2800" dirty="0" smtClean="0"/>
            </a:br>
            <a:r>
              <a:rPr lang="hu-HU" sz="2800" b="1" dirty="0" smtClean="0"/>
              <a:t>Free trade </a:t>
            </a:r>
            <a:r>
              <a:rPr lang="hu-HU" sz="2800" b="1" dirty="0" err="1" smtClean="0"/>
              <a:t>agreement</a:t>
            </a:r>
            <a:r>
              <a:rPr lang="hu-HU" sz="2800" b="1" dirty="0" smtClean="0"/>
              <a:t>/</a:t>
            </a:r>
            <a:r>
              <a:rPr lang="hu-HU" sz="2800" b="1" dirty="0" err="1" smtClean="0"/>
              <a:t>integration</a:t>
            </a:r>
            <a:r>
              <a:rPr lang="hu-HU" sz="2800" b="1" dirty="0" smtClean="0"/>
              <a:t>/</a:t>
            </a:r>
            <a:r>
              <a:rPr lang="hu-HU" sz="2800" b="1" dirty="0" err="1" smtClean="0"/>
              <a:t>Official</a:t>
            </a:r>
            <a:r>
              <a:rPr lang="hu-HU" sz="2800" b="1" dirty="0" smtClean="0"/>
              <a:t> </a:t>
            </a:r>
            <a:r>
              <a:rPr lang="hu-HU" sz="2800" b="1" dirty="0" err="1" smtClean="0"/>
              <a:t>language</a:t>
            </a:r>
            <a:r>
              <a:rPr lang="hu-HU" sz="2800" b="1" dirty="0" smtClean="0"/>
              <a:t>/</a:t>
            </a:r>
            <a:r>
              <a:rPr lang="hu-HU" sz="2800" b="1" dirty="0" err="1" smtClean="0"/>
              <a:t>sovereignity</a:t>
            </a:r>
            <a:r>
              <a:rPr lang="hu-HU" sz="2800" b="1" dirty="0" smtClean="0"/>
              <a:t>/European </a:t>
            </a:r>
            <a:r>
              <a:rPr lang="hu-HU" sz="2800" b="1" dirty="0" err="1" smtClean="0"/>
              <a:t>Parliament</a:t>
            </a:r>
            <a:endParaRPr lang="hu-HU" sz="2800" b="1" dirty="0"/>
          </a:p>
        </p:txBody>
      </p:sp>
      <p:sp>
        <p:nvSpPr>
          <p:cNvPr id="3" name="Tartalom helye 2"/>
          <p:cNvSpPr>
            <a:spLocks noGrp="1"/>
          </p:cNvSpPr>
          <p:nvPr>
            <p:ph idx="1"/>
          </p:nvPr>
        </p:nvSpPr>
        <p:spPr>
          <a:xfrm>
            <a:off x="232012" y="2603500"/>
            <a:ext cx="11959988" cy="3416300"/>
          </a:xfrm>
        </p:spPr>
        <p:txBody>
          <a:bodyPr>
            <a:normAutofit/>
          </a:bodyPr>
          <a:lstStyle/>
          <a:p>
            <a:pPr algn="just">
              <a:lnSpc>
                <a:spcPct val="150000"/>
              </a:lnSpc>
            </a:pPr>
            <a:r>
              <a:rPr lang="hu-HU" sz="2000" b="1" dirty="0" smtClean="0"/>
              <a:t>A </a:t>
            </a:r>
            <a:r>
              <a:rPr lang="hu-HU" sz="2000" b="1" dirty="0" err="1" smtClean="0"/>
              <a:t>language</a:t>
            </a:r>
            <a:r>
              <a:rPr lang="hu-HU" sz="2000" b="1" dirty="0" smtClean="0"/>
              <a:t> </a:t>
            </a:r>
            <a:r>
              <a:rPr lang="hu-HU" sz="2000" b="1" dirty="0" err="1" smtClean="0"/>
              <a:t>that</a:t>
            </a:r>
            <a:r>
              <a:rPr lang="hu-HU" sz="2000" b="1" dirty="0" smtClean="0"/>
              <a:t> has </a:t>
            </a:r>
            <a:r>
              <a:rPr lang="hu-HU" sz="2000" b="1" dirty="0" err="1" smtClean="0"/>
              <a:t>legal</a:t>
            </a:r>
            <a:r>
              <a:rPr lang="hu-HU" sz="2000" b="1" dirty="0" smtClean="0"/>
              <a:t> status </a:t>
            </a:r>
            <a:r>
              <a:rPr lang="hu-HU" sz="2000" b="1" dirty="0" err="1" smtClean="0"/>
              <a:t>in</a:t>
            </a:r>
            <a:r>
              <a:rPr lang="hu-HU" sz="2000" b="1" dirty="0" smtClean="0"/>
              <a:t> a country</a:t>
            </a:r>
            <a:r>
              <a:rPr lang="hu-HU" sz="2000" dirty="0" smtClean="0"/>
              <a:t> _____________________________________</a:t>
            </a:r>
          </a:p>
          <a:p>
            <a:pPr algn="just">
              <a:lnSpc>
                <a:spcPct val="150000"/>
              </a:lnSpc>
            </a:pPr>
            <a:r>
              <a:rPr lang="hu-HU" sz="2000" b="1" dirty="0" smtClean="0"/>
              <a:t>A </a:t>
            </a:r>
            <a:r>
              <a:rPr lang="hu-HU" sz="2000" b="1" dirty="0" err="1" smtClean="0"/>
              <a:t>legislative</a:t>
            </a:r>
            <a:r>
              <a:rPr lang="hu-HU" sz="2000" b="1" dirty="0" smtClean="0"/>
              <a:t> </a:t>
            </a:r>
            <a:r>
              <a:rPr lang="hu-HU" sz="2000" b="1" dirty="0" err="1" smtClean="0"/>
              <a:t>chamber</a:t>
            </a:r>
            <a:r>
              <a:rPr lang="hu-HU" sz="2000" b="1" dirty="0" smtClean="0"/>
              <a:t> of </a:t>
            </a:r>
            <a:r>
              <a:rPr lang="hu-HU" sz="2000" b="1" dirty="0" err="1" smtClean="0"/>
              <a:t>the</a:t>
            </a:r>
            <a:r>
              <a:rPr lang="hu-HU" sz="2000" b="1" dirty="0" smtClean="0"/>
              <a:t> EU</a:t>
            </a:r>
            <a:r>
              <a:rPr lang="hu-HU" sz="2000" dirty="0" smtClean="0"/>
              <a:t> __________________________________________________</a:t>
            </a:r>
          </a:p>
          <a:p>
            <a:pPr algn="just">
              <a:lnSpc>
                <a:spcPct val="150000"/>
              </a:lnSpc>
            </a:pPr>
            <a:r>
              <a:rPr lang="hu-HU" sz="2000" b="1" dirty="0" err="1" smtClean="0"/>
              <a:t>Treaty</a:t>
            </a:r>
            <a:r>
              <a:rPr lang="hu-HU" sz="2000" b="1" dirty="0" smtClean="0"/>
              <a:t> </a:t>
            </a:r>
            <a:r>
              <a:rPr lang="en-US" sz="2000" b="1" dirty="0" smtClean="0"/>
              <a:t>between </a:t>
            </a:r>
            <a:r>
              <a:rPr lang="en-US" sz="2000" b="1" dirty="0"/>
              <a:t>two or more countries to establish a free trade area</a:t>
            </a:r>
            <a:r>
              <a:rPr lang="en-US" sz="2000" dirty="0"/>
              <a:t> </a:t>
            </a:r>
            <a:r>
              <a:rPr lang="hu-HU" sz="2000" dirty="0" smtClean="0"/>
              <a:t>_______________</a:t>
            </a:r>
            <a:endParaRPr lang="en-US" sz="2000" dirty="0"/>
          </a:p>
          <a:p>
            <a:pPr algn="just">
              <a:lnSpc>
                <a:spcPct val="150000"/>
              </a:lnSpc>
            </a:pPr>
            <a:r>
              <a:rPr lang="hu-HU" sz="2000" b="1" dirty="0" smtClean="0"/>
              <a:t>A </a:t>
            </a:r>
            <a:r>
              <a:rPr lang="hu-HU" sz="2000" b="1" dirty="0" err="1" smtClean="0"/>
              <a:t>process</a:t>
            </a:r>
            <a:r>
              <a:rPr lang="hu-HU" sz="2000" b="1" dirty="0" smtClean="0"/>
              <a:t> of </a:t>
            </a:r>
            <a:r>
              <a:rPr lang="hu-HU" sz="2000" b="1" dirty="0" err="1" smtClean="0"/>
              <a:t>fitting</a:t>
            </a:r>
            <a:r>
              <a:rPr lang="hu-HU" sz="2000" b="1" dirty="0" smtClean="0"/>
              <a:t> </a:t>
            </a:r>
            <a:r>
              <a:rPr lang="hu-HU" sz="2000" b="1" dirty="0" err="1" smtClean="0"/>
              <a:t>into</a:t>
            </a:r>
            <a:r>
              <a:rPr lang="hu-HU" sz="2000" b="1" dirty="0" smtClean="0"/>
              <a:t> a </a:t>
            </a:r>
            <a:r>
              <a:rPr lang="hu-HU" sz="2000" b="1" dirty="0" err="1" smtClean="0"/>
              <a:t>community</a:t>
            </a:r>
            <a:r>
              <a:rPr lang="hu-HU" sz="2000" b="1" dirty="0" smtClean="0"/>
              <a:t> </a:t>
            </a:r>
            <a:r>
              <a:rPr lang="hu-HU" sz="2000" dirty="0" smtClean="0"/>
              <a:t>_____________________________________________</a:t>
            </a:r>
          </a:p>
          <a:p>
            <a:pPr algn="just">
              <a:lnSpc>
                <a:spcPct val="150000"/>
              </a:lnSpc>
            </a:pPr>
            <a:r>
              <a:rPr lang="en-US" sz="2000" b="1" dirty="0"/>
              <a:t>the state of making laws and controlling resources without the coercion of other </a:t>
            </a:r>
            <a:r>
              <a:rPr lang="en-US" sz="2000" b="1" dirty="0" smtClean="0"/>
              <a:t>nations</a:t>
            </a:r>
            <a:r>
              <a:rPr lang="hu-HU" sz="2000" b="1" dirty="0" smtClean="0"/>
              <a:t> </a:t>
            </a:r>
            <a:r>
              <a:rPr lang="hu-HU" sz="2000" dirty="0" smtClean="0"/>
              <a:t>__________________________</a:t>
            </a:r>
          </a:p>
          <a:p>
            <a:endParaRPr lang="hu-HU" sz="2000" dirty="0"/>
          </a:p>
        </p:txBody>
      </p:sp>
      <p:pic>
        <p:nvPicPr>
          <p:cNvPr id="4" name="Kép 3"/>
          <p:cNvPicPr>
            <a:picLocks noChangeAspect="1"/>
          </p:cNvPicPr>
          <p:nvPr/>
        </p:nvPicPr>
        <p:blipFill>
          <a:blip r:embed="rId2"/>
          <a:stretch>
            <a:fillRect/>
          </a:stretch>
        </p:blipFill>
        <p:spPr>
          <a:xfrm>
            <a:off x="3643228" y="6019801"/>
            <a:ext cx="2129517" cy="730154"/>
          </a:xfrm>
          <a:prstGeom prst="rect">
            <a:avLst/>
          </a:prstGeom>
        </p:spPr>
      </p:pic>
      <p:pic>
        <p:nvPicPr>
          <p:cNvPr id="5" name="Kép 4"/>
          <p:cNvPicPr>
            <a:picLocks noChangeAspect="1"/>
          </p:cNvPicPr>
          <p:nvPr/>
        </p:nvPicPr>
        <p:blipFill>
          <a:blip r:embed="rId3"/>
          <a:stretch>
            <a:fillRect/>
          </a:stretch>
        </p:blipFill>
        <p:spPr>
          <a:xfrm>
            <a:off x="5772745" y="6019800"/>
            <a:ext cx="3200638" cy="716683"/>
          </a:xfrm>
          <a:prstGeom prst="rect">
            <a:avLst/>
          </a:prstGeom>
        </p:spPr>
      </p:pic>
      <p:pic>
        <p:nvPicPr>
          <p:cNvPr id="6" name="Kép 5"/>
          <p:cNvPicPr>
            <a:picLocks noChangeAspect="1"/>
          </p:cNvPicPr>
          <p:nvPr/>
        </p:nvPicPr>
        <p:blipFill>
          <a:blip r:embed="rId4"/>
          <a:stretch>
            <a:fillRect/>
          </a:stretch>
        </p:blipFill>
        <p:spPr>
          <a:xfrm>
            <a:off x="8973383" y="6019800"/>
            <a:ext cx="2064032" cy="730155"/>
          </a:xfrm>
          <a:prstGeom prst="rect">
            <a:avLst/>
          </a:prstGeom>
        </p:spPr>
      </p:pic>
      <p:pic>
        <p:nvPicPr>
          <p:cNvPr id="7" name="Kép 6"/>
          <p:cNvPicPr>
            <a:picLocks noChangeAspect="1"/>
          </p:cNvPicPr>
          <p:nvPr/>
        </p:nvPicPr>
        <p:blipFill>
          <a:blip r:embed="rId5"/>
          <a:stretch>
            <a:fillRect/>
          </a:stretch>
        </p:blipFill>
        <p:spPr>
          <a:xfrm>
            <a:off x="1883391" y="6047936"/>
            <a:ext cx="1759837" cy="730155"/>
          </a:xfrm>
          <a:prstGeom prst="rect">
            <a:avLst/>
          </a:prstGeom>
        </p:spPr>
      </p:pic>
    </p:spTree>
    <p:extLst>
      <p:ext uri="{BB962C8B-B14F-4D97-AF65-F5344CB8AC3E}">
        <p14:creationId xmlns:p14="http://schemas.microsoft.com/office/powerpoint/2010/main" val="225878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23945" y="988864"/>
            <a:ext cx="8761413" cy="728480"/>
          </a:xfrm>
        </p:spPr>
        <p:txBody>
          <a:bodyPr>
            <a:normAutofit fontScale="90000"/>
          </a:bodyPr>
          <a:lstStyle/>
          <a:p>
            <a:r>
              <a:rPr lang="hu-HU" b="1" dirty="0" smtClean="0">
                <a:solidFill>
                  <a:schemeClr val="bg1"/>
                </a:solidFill>
              </a:rPr>
              <a:t>Apró nyelvtan, avagy</a:t>
            </a:r>
            <a:r>
              <a:rPr lang="hu-HU" b="1" dirty="0" smtClean="0">
                <a:solidFill>
                  <a:schemeClr val="tx1"/>
                </a:solidFill>
              </a:rPr>
              <a:t> </a:t>
            </a:r>
            <a:r>
              <a:rPr lang="hu-HU" b="1" dirty="0" err="1">
                <a:solidFill>
                  <a:schemeClr val="accent1">
                    <a:lumMod val="60000"/>
                    <a:lumOff val="40000"/>
                  </a:schemeClr>
                </a:solidFill>
              </a:rPr>
              <a:t>c</a:t>
            </a:r>
            <a:r>
              <a:rPr lang="hu-HU" b="1" dirty="0" err="1" smtClean="0">
                <a:solidFill>
                  <a:schemeClr val="accent1">
                    <a:lumMod val="60000"/>
                    <a:lumOff val="40000"/>
                  </a:schemeClr>
                </a:solidFill>
              </a:rPr>
              <a:t>ompared</a:t>
            </a:r>
            <a:r>
              <a:rPr lang="hu-HU" b="1" dirty="0" smtClean="0">
                <a:solidFill>
                  <a:schemeClr val="accent1">
                    <a:lumMod val="60000"/>
                    <a:lumOff val="40000"/>
                  </a:schemeClr>
                </a:solidFill>
              </a:rPr>
              <a:t> </a:t>
            </a:r>
            <a:r>
              <a:rPr lang="hu-HU" b="1" dirty="0" err="1" smtClean="0">
                <a:solidFill>
                  <a:schemeClr val="accent1">
                    <a:lumMod val="60000"/>
                    <a:lumOff val="40000"/>
                  </a:schemeClr>
                </a:solidFill>
              </a:rPr>
              <a:t>with</a:t>
            </a:r>
            <a:r>
              <a:rPr lang="hu-HU" b="1" dirty="0" smtClean="0">
                <a:solidFill>
                  <a:schemeClr val="tx1"/>
                </a:solidFill>
              </a:rPr>
              <a:t> </a:t>
            </a:r>
            <a:r>
              <a:rPr lang="hu-HU" b="1" dirty="0" smtClean="0">
                <a:solidFill>
                  <a:schemeClr val="bg1"/>
                </a:solidFill>
              </a:rPr>
              <a:t>vagy</a:t>
            </a:r>
            <a:r>
              <a:rPr lang="hu-HU" b="1" dirty="0" smtClean="0">
                <a:solidFill>
                  <a:schemeClr val="tx1"/>
                </a:solidFill>
              </a:rPr>
              <a:t> </a:t>
            </a:r>
            <a:r>
              <a:rPr lang="hu-HU" b="1" dirty="0" err="1" smtClean="0">
                <a:solidFill>
                  <a:schemeClr val="accent1">
                    <a:lumMod val="60000"/>
                    <a:lumOff val="40000"/>
                  </a:schemeClr>
                </a:solidFill>
              </a:rPr>
              <a:t>compared</a:t>
            </a:r>
            <a:r>
              <a:rPr lang="hu-HU" b="1" dirty="0" smtClean="0">
                <a:solidFill>
                  <a:schemeClr val="accent1">
                    <a:lumMod val="60000"/>
                    <a:lumOff val="40000"/>
                  </a:schemeClr>
                </a:solidFill>
              </a:rPr>
              <a:t> </a:t>
            </a:r>
            <a:r>
              <a:rPr lang="hu-HU" b="1" dirty="0" err="1" smtClean="0">
                <a:solidFill>
                  <a:schemeClr val="accent1">
                    <a:lumMod val="60000"/>
                    <a:lumOff val="40000"/>
                  </a:schemeClr>
                </a:solidFill>
              </a:rPr>
              <a:t>to</a:t>
            </a:r>
            <a:r>
              <a:rPr lang="hu-HU" b="1" dirty="0" smtClean="0">
                <a:solidFill>
                  <a:schemeClr val="tx1"/>
                </a:solidFill>
              </a:rPr>
              <a:t>?  </a:t>
            </a:r>
            <a:endParaRPr lang="hu-HU" b="1" dirty="0">
              <a:solidFill>
                <a:schemeClr val="tx1"/>
              </a:solidFill>
            </a:endParaRPr>
          </a:p>
        </p:txBody>
      </p:sp>
      <p:sp>
        <p:nvSpPr>
          <p:cNvPr id="3" name="Tartalom helye 2"/>
          <p:cNvSpPr>
            <a:spLocks noGrp="1"/>
          </p:cNvSpPr>
          <p:nvPr>
            <p:ph idx="1"/>
          </p:nvPr>
        </p:nvSpPr>
        <p:spPr>
          <a:xfrm>
            <a:off x="619916" y="2603500"/>
            <a:ext cx="11007978" cy="3416300"/>
          </a:xfrm>
        </p:spPr>
        <p:txBody>
          <a:bodyPr>
            <a:noAutofit/>
          </a:bodyPr>
          <a:lstStyle/>
          <a:p>
            <a:pPr algn="just"/>
            <a:r>
              <a:rPr lang="hu-HU" sz="2400" b="1" dirty="0" err="1" smtClean="0"/>
              <a:t>Compared</a:t>
            </a:r>
            <a:r>
              <a:rPr lang="hu-HU" sz="2400" b="1" dirty="0" smtClean="0"/>
              <a:t> </a:t>
            </a:r>
            <a:r>
              <a:rPr lang="hu-HU" sz="2400" b="1" dirty="0" err="1" smtClean="0"/>
              <a:t>with</a:t>
            </a:r>
            <a:r>
              <a:rPr lang="hu-HU" sz="2400" dirty="0" smtClean="0"/>
              <a:t> –valamihez képest, összehasonlítva valamivel</a:t>
            </a:r>
          </a:p>
          <a:p>
            <a:pPr algn="just"/>
            <a:r>
              <a:rPr lang="hu-HU" sz="2400" b="1" dirty="0" err="1" smtClean="0"/>
              <a:t>Compared</a:t>
            </a:r>
            <a:r>
              <a:rPr lang="hu-HU" sz="2400" b="1" dirty="0" smtClean="0"/>
              <a:t> </a:t>
            </a:r>
            <a:r>
              <a:rPr lang="hu-HU" sz="2400" b="1" dirty="0" err="1" smtClean="0"/>
              <a:t>to</a:t>
            </a:r>
            <a:r>
              <a:rPr lang="hu-HU" sz="2400" dirty="0" smtClean="0"/>
              <a:t> – hasonlóan valamihez</a:t>
            </a:r>
          </a:p>
          <a:p>
            <a:pPr algn="just"/>
            <a:endParaRPr lang="hu-HU" sz="2400" dirty="0"/>
          </a:p>
          <a:p>
            <a:pPr algn="just"/>
            <a:r>
              <a:rPr lang="hu-HU" sz="2400" dirty="0" smtClean="0"/>
              <a:t>…</a:t>
            </a:r>
            <a:r>
              <a:rPr lang="en-US" sz="2400" dirty="0"/>
              <a:t>the price of imports, in particular where there has been a significant price undercutting as </a:t>
            </a:r>
            <a:r>
              <a:rPr lang="en-US" sz="2400" b="1" u="sng" dirty="0"/>
              <a:t>compared with</a:t>
            </a:r>
            <a:r>
              <a:rPr lang="en-US" sz="2400" dirty="0"/>
              <a:t> the price of a like product in the </a:t>
            </a:r>
            <a:r>
              <a:rPr lang="en-US" sz="2400" dirty="0" smtClean="0"/>
              <a:t>Community</a:t>
            </a:r>
            <a:endParaRPr lang="hu-HU" sz="2400" dirty="0" smtClean="0"/>
          </a:p>
          <a:p>
            <a:pPr algn="just"/>
            <a:r>
              <a:rPr lang="en-US" sz="2400" dirty="0"/>
              <a:t> The </a:t>
            </a:r>
            <a:r>
              <a:rPr lang="hu-HU" sz="2400" dirty="0" smtClean="0"/>
              <a:t>European</a:t>
            </a:r>
            <a:r>
              <a:rPr lang="en-US" sz="2400" dirty="0" smtClean="0"/>
              <a:t> </a:t>
            </a:r>
            <a:r>
              <a:rPr lang="en-US" sz="2400" dirty="0"/>
              <a:t>trade pattern can be </a:t>
            </a:r>
            <a:r>
              <a:rPr lang="en-US" sz="2400" b="1" u="sng" dirty="0"/>
              <a:t>compared to</a:t>
            </a:r>
            <a:r>
              <a:rPr lang="en-US" sz="2400" dirty="0"/>
              <a:t> that of </a:t>
            </a:r>
            <a:r>
              <a:rPr lang="hu-HU" sz="2400" dirty="0" err="1" smtClean="0"/>
              <a:t>Russia</a:t>
            </a:r>
            <a:r>
              <a:rPr lang="hu-HU" sz="2400" dirty="0" smtClean="0"/>
              <a:t>.</a:t>
            </a:r>
            <a:endParaRPr lang="hu-HU" sz="2400" dirty="0"/>
          </a:p>
        </p:txBody>
      </p:sp>
      <p:pic>
        <p:nvPicPr>
          <p:cNvPr id="4" name="Kép 3"/>
          <p:cNvPicPr>
            <a:picLocks noChangeAspect="1"/>
          </p:cNvPicPr>
          <p:nvPr/>
        </p:nvPicPr>
        <p:blipFill>
          <a:blip r:embed="rId2"/>
          <a:stretch>
            <a:fillRect/>
          </a:stretch>
        </p:blipFill>
        <p:spPr>
          <a:xfrm>
            <a:off x="3588615" y="6127845"/>
            <a:ext cx="2129517" cy="730154"/>
          </a:xfrm>
          <a:prstGeom prst="rect">
            <a:avLst/>
          </a:prstGeom>
        </p:spPr>
      </p:pic>
      <p:pic>
        <p:nvPicPr>
          <p:cNvPr id="5" name="Kép 4"/>
          <p:cNvPicPr>
            <a:picLocks noChangeAspect="1"/>
          </p:cNvPicPr>
          <p:nvPr/>
        </p:nvPicPr>
        <p:blipFill>
          <a:blip r:embed="rId3"/>
          <a:stretch>
            <a:fillRect/>
          </a:stretch>
        </p:blipFill>
        <p:spPr>
          <a:xfrm>
            <a:off x="5718132" y="6127844"/>
            <a:ext cx="3200638" cy="716683"/>
          </a:xfrm>
          <a:prstGeom prst="rect">
            <a:avLst/>
          </a:prstGeom>
        </p:spPr>
      </p:pic>
      <p:pic>
        <p:nvPicPr>
          <p:cNvPr id="6" name="Kép 5"/>
          <p:cNvPicPr>
            <a:picLocks noChangeAspect="1"/>
          </p:cNvPicPr>
          <p:nvPr/>
        </p:nvPicPr>
        <p:blipFill>
          <a:blip r:embed="rId4"/>
          <a:stretch>
            <a:fillRect/>
          </a:stretch>
        </p:blipFill>
        <p:spPr>
          <a:xfrm>
            <a:off x="8918770" y="6127844"/>
            <a:ext cx="2064032" cy="730155"/>
          </a:xfrm>
          <a:prstGeom prst="rect">
            <a:avLst/>
          </a:prstGeom>
        </p:spPr>
      </p:pic>
      <p:pic>
        <p:nvPicPr>
          <p:cNvPr id="7" name="Kép 6"/>
          <p:cNvPicPr>
            <a:picLocks noChangeAspect="1"/>
          </p:cNvPicPr>
          <p:nvPr/>
        </p:nvPicPr>
        <p:blipFill>
          <a:blip r:embed="rId5"/>
          <a:stretch>
            <a:fillRect/>
          </a:stretch>
        </p:blipFill>
        <p:spPr>
          <a:xfrm>
            <a:off x="1828778" y="6114372"/>
            <a:ext cx="1759837" cy="730155"/>
          </a:xfrm>
          <a:prstGeom prst="rect">
            <a:avLst/>
          </a:prstGeom>
        </p:spPr>
      </p:pic>
    </p:spTree>
    <p:extLst>
      <p:ext uri="{BB962C8B-B14F-4D97-AF65-F5344CB8AC3E}">
        <p14:creationId xmlns:p14="http://schemas.microsoft.com/office/powerpoint/2010/main" val="1671261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19479" y="1016158"/>
            <a:ext cx="8761413" cy="728480"/>
          </a:xfrm>
        </p:spPr>
        <p:txBody>
          <a:bodyPr>
            <a:normAutofit fontScale="90000"/>
          </a:bodyPr>
          <a:lstStyle/>
          <a:p>
            <a:r>
              <a:rPr lang="hu-HU" b="1" dirty="0" smtClean="0"/>
              <a:t>Apró nyelvtan, avagy </a:t>
            </a:r>
            <a:r>
              <a:rPr lang="hu-HU" b="1" dirty="0" err="1" smtClean="0">
                <a:solidFill>
                  <a:schemeClr val="accent1">
                    <a:lumMod val="60000"/>
                    <a:lumOff val="40000"/>
                  </a:schemeClr>
                </a:solidFill>
              </a:rPr>
              <a:t>based</a:t>
            </a:r>
            <a:r>
              <a:rPr lang="hu-HU" b="1" dirty="0" smtClean="0">
                <a:solidFill>
                  <a:schemeClr val="accent1">
                    <a:lumMod val="60000"/>
                    <a:lumOff val="40000"/>
                  </a:schemeClr>
                </a:solidFill>
              </a:rPr>
              <a:t> </a:t>
            </a:r>
            <a:r>
              <a:rPr lang="hu-HU" b="1" dirty="0" err="1" smtClean="0">
                <a:solidFill>
                  <a:schemeClr val="accent1">
                    <a:lumMod val="60000"/>
                    <a:lumOff val="40000"/>
                  </a:schemeClr>
                </a:solidFill>
              </a:rPr>
              <a:t>on</a:t>
            </a:r>
            <a:r>
              <a:rPr lang="hu-HU" b="1" dirty="0" smtClean="0"/>
              <a:t> vagy </a:t>
            </a:r>
            <a:r>
              <a:rPr lang="hu-HU" b="1" dirty="0" err="1" smtClean="0">
                <a:solidFill>
                  <a:schemeClr val="accent1">
                    <a:lumMod val="60000"/>
                    <a:lumOff val="40000"/>
                  </a:schemeClr>
                </a:solidFill>
              </a:rPr>
              <a:t>on</a:t>
            </a:r>
            <a:r>
              <a:rPr lang="hu-HU" b="1" dirty="0" smtClean="0">
                <a:solidFill>
                  <a:schemeClr val="accent1">
                    <a:lumMod val="60000"/>
                    <a:lumOff val="40000"/>
                  </a:schemeClr>
                </a:solidFill>
              </a:rPr>
              <a:t> </a:t>
            </a:r>
            <a:r>
              <a:rPr lang="hu-HU" b="1" dirty="0" err="1" smtClean="0">
                <a:solidFill>
                  <a:schemeClr val="accent1">
                    <a:lumMod val="60000"/>
                    <a:lumOff val="40000"/>
                  </a:schemeClr>
                </a:solidFill>
              </a:rPr>
              <a:t>the</a:t>
            </a:r>
            <a:r>
              <a:rPr lang="hu-HU" b="1" dirty="0" smtClean="0">
                <a:solidFill>
                  <a:schemeClr val="accent1">
                    <a:lumMod val="60000"/>
                    <a:lumOff val="40000"/>
                  </a:schemeClr>
                </a:solidFill>
              </a:rPr>
              <a:t> </a:t>
            </a:r>
            <a:r>
              <a:rPr lang="hu-HU" b="1" dirty="0" err="1" smtClean="0">
                <a:solidFill>
                  <a:schemeClr val="accent1">
                    <a:lumMod val="60000"/>
                    <a:lumOff val="40000"/>
                  </a:schemeClr>
                </a:solidFill>
              </a:rPr>
              <a:t>basis</a:t>
            </a:r>
            <a:r>
              <a:rPr lang="hu-HU" b="1" dirty="0" smtClean="0">
                <a:solidFill>
                  <a:schemeClr val="accent1">
                    <a:lumMod val="60000"/>
                    <a:lumOff val="40000"/>
                  </a:schemeClr>
                </a:solidFill>
              </a:rPr>
              <a:t> of</a:t>
            </a:r>
            <a:r>
              <a:rPr lang="hu-HU" b="1" dirty="0" smtClean="0"/>
              <a:t>? </a:t>
            </a:r>
            <a:endParaRPr lang="hu-HU" b="1" dirty="0"/>
          </a:p>
        </p:txBody>
      </p:sp>
      <p:sp>
        <p:nvSpPr>
          <p:cNvPr id="3" name="Tartalom helye 2"/>
          <p:cNvSpPr>
            <a:spLocks noGrp="1"/>
          </p:cNvSpPr>
          <p:nvPr>
            <p:ph idx="1"/>
          </p:nvPr>
        </p:nvSpPr>
        <p:spPr>
          <a:xfrm>
            <a:off x="1050878" y="2556932"/>
            <a:ext cx="10255152" cy="3318936"/>
          </a:xfrm>
        </p:spPr>
        <p:txBody>
          <a:bodyPr/>
          <a:lstStyle/>
          <a:p>
            <a:pPr algn="just"/>
            <a:r>
              <a:rPr lang="hu-HU" sz="2400" b="1" dirty="0" err="1" smtClean="0">
                <a:solidFill>
                  <a:schemeClr val="accent1">
                    <a:lumMod val="60000"/>
                    <a:lumOff val="40000"/>
                  </a:schemeClr>
                </a:solidFill>
              </a:rPr>
              <a:t>Based</a:t>
            </a:r>
            <a:r>
              <a:rPr lang="hu-HU" sz="2400" b="1" dirty="0" smtClean="0">
                <a:solidFill>
                  <a:schemeClr val="accent1">
                    <a:lumMod val="60000"/>
                    <a:lumOff val="40000"/>
                  </a:schemeClr>
                </a:solidFill>
              </a:rPr>
              <a:t> </a:t>
            </a:r>
            <a:r>
              <a:rPr lang="hu-HU" sz="2400" b="1" dirty="0" err="1" smtClean="0">
                <a:solidFill>
                  <a:schemeClr val="accent1">
                    <a:lumMod val="60000"/>
                    <a:lumOff val="40000"/>
                  </a:schemeClr>
                </a:solidFill>
              </a:rPr>
              <a:t>on</a:t>
            </a:r>
            <a:r>
              <a:rPr lang="hu-HU" sz="2400" dirty="0" smtClean="0"/>
              <a:t>: létigét vagy főnevet követ</a:t>
            </a:r>
          </a:p>
          <a:p>
            <a:pPr algn="just"/>
            <a:r>
              <a:rPr lang="hu-HU" sz="2400" b="1" dirty="0" err="1" smtClean="0">
                <a:solidFill>
                  <a:schemeClr val="accent1">
                    <a:lumMod val="60000"/>
                    <a:lumOff val="40000"/>
                  </a:schemeClr>
                </a:solidFill>
              </a:rPr>
              <a:t>On</a:t>
            </a:r>
            <a:r>
              <a:rPr lang="hu-HU" sz="2400" b="1" dirty="0" smtClean="0">
                <a:solidFill>
                  <a:schemeClr val="accent1">
                    <a:lumMod val="60000"/>
                    <a:lumOff val="40000"/>
                  </a:schemeClr>
                </a:solidFill>
              </a:rPr>
              <a:t> </a:t>
            </a:r>
            <a:r>
              <a:rPr lang="hu-HU" sz="2400" b="1" dirty="0" err="1" smtClean="0">
                <a:solidFill>
                  <a:schemeClr val="accent1">
                    <a:lumMod val="60000"/>
                    <a:lumOff val="40000"/>
                  </a:schemeClr>
                </a:solidFill>
              </a:rPr>
              <a:t>the</a:t>
            </a:r>
            <a:r>
              <a:rPr lang="hu-HU" sz="2400" b="1" dirty="0" smtClean="0">
                <a:solidFill>
                  <a:schemeClr val="accent1">
                    <a:lumMod val="60000"/>
                    <a:lumOff val="40000"/>
                  </a:schemeClr>
                </a:solidFill>
              </a:rPr>
              <a:t> </a:t>
            </a:r>
            <a:r>
              <a:rPr lang="hu-HU" sz="2400" b="1" dirty="0" err="1" smtClean="0">
                <a:solidFill>
                  <a:schemeClr val="accent1">
                    <a:lumMod val="60000"/>
                    <a:lumOff val="40000"/>
                  </a:schemeClr>
                </a:solidFill>
              </a:rPr>
              <a:t>basis</a:t>
            </a:r>
            <a:r>
              <a:rPr lang="hu-HU" sz="2400" b="1" dirty="0" smtClean="0">
                <a:solidFill>
                  <a:schemeClr val="accent1">
                    <a:lumMod val="60000"/>
                    <a:lumOff val="40000"/>
                  </a:schemeClr>
                </a:solidFill>
              </a:rPr>
              <a:t> of</a:t>
            </a:r>
            <a:r>
              <a:rPr lang="hu-HU" sz="2400" b="1" dirty="0" smtClean="0">
                <a:solidFill>
                  <a:srgbClr val="7030A0"/>
                </a:solidFill>
              </a:rPr>
              <a:t>:</a:t>
            </a:r>
            <a:r>
              <a:rPr lang="hu-HU" sz="2400" dirty="0" smtClean="0"/>
              <a:t> utána csak főnév áll</a:t>
            </a:r>
          </a:p>
          <a:p>
            <a:pPr algn="just"/>
            <a:endParaRPr lang="hu-HU" sz="2400" dirty="0"/>
          </a:p>
          <a:p>
            <a:pPr algn="just"/>
            <a:r>
              <a:rPr lang="en-US" sz="2400" b="1" u="sng" dirty="0"/>
              <a:t>On the basis of</a:t>
            </a:r>
            <a:r>
              <a:rPr lang="en-US" sz="2400" dirty="0"/>
              <a:t> the foregoing, the Commission concludes </a:t>
            </a:r>
            <a:r>
              <a:rPr lang="en-US" sz="2400" dirty="0" smtClean="0"/>
              <a:t>that</a:t>
            </a:r>
            <a:r>
              <a:rPr lang="hu-HU" sz="2400" dirty="0" smtClean="0"/>
              <a:t>.. </a:t>
            </a:r>
            <a:r>
              <a:rPr lang="hu-HU" sz="2400" i="1" dirty="0" smtClean="0"/>
              <a:t>(</a:t>
            </a:r>
            <a:r>
              <a:rPr lang="hu-HU" sz="2400" i="1" dirty="0" err="1" smtClean="0">
                <a:hlinkClick r:id="rId2"/>
              </a:rPr>
              <a:t>www.glosbe.com</a:t>
            </a:r>
            <a:r>
              <a:rPr lang="hu-HU" sz="2400" i="1" dirty="0" smtClean="0"/>
              <a:t>)</a:t>
            </a:r>
          </a:p>
          <a:p>
            <a:pPr algn="just"/>
            <a:r>
              <a:rPr lang="en-US" sz="2400" dirty="0"/>
              <a:t>Because their investment decisions are likely to </a:t>
            </a:r>
            <a:r>
              <a:rPr lang="en-US" sz="2400" b="1" u="sng" dirty="0"/>
              <a:t>be based on </a:t>
            </a:r>
            <a:r>
              <a:rPr lang="en-US" sz="2400" dirty="0"/>
              <a:t>exclusive </a:t>
            </a:r>
            <a:r>
              <a:rPr lang="en-US" sz="2400" dirty="0" smtClean="0"/>
              <a:t>rights</a:t>
            </a:r>
            <a:r>
              <a:rPr lang="hu-HU" sz="2400" dirty="0" smtClean="0"/>
              <a:t>… (</a:t>
            </a:r>
            <a:r>
              <a:rPr lang="hu-HU" sz="2400" dirty="0" err="1" smtClean="0">
                <a:hlinkClick r:id="rId2"/>
              </a:rPr>
              <a:t>www.glosbe.com</a:t>
            </a:r>
            <a:r>
              <a:rPr lang="hu-HU" sz="2400" dirty="0" smtClean="0"/>
              <a:t>) </a:t>
            </a:r>
          </a:p>
          <a:p>
            <a:endParaRPr lang="hu-HU" i="1" dirty="0"/>
          </a:p>
        </p:txBody>
      </p:sp>
      <p:pic>
        <p:nvPicPr>
          <p:cNvPr id="4" name="Kép 3"/>
          <p:cNvPicPr>
            <a:picLocks noChangeAspect="1"/>
          </p:cNvPicPr>
          <p:nvPr/>
        </p:nvPicPr>
        <p:blipFill>
          <a:blip r:embed="rId3"/>
          <a:stretch>
            <a:fillRect/>
          </a:stretch>
        </p:blipFill>
        <p:spPr>
          <a:xfrm>
            <a:off x="3447938" y="5971480"/>
            <a:ext cx="2129517" cy="730154"/>
          </a:xfrm>
          <a:prstGeom prst="rect">
            <a:avLst/>
          </a:prstGeom>
        </p:spPr>
      </p:pic>
      <p:pic>
        <p:nvPicPr>
          <p:cNvPr id="5" name="Kép 4"/>
          <p:cNvPicPr>
            <a:picLocks noChangeAspect="1"/>
          </p:cNvPicPr>
          <p:nvPr/>
        </p:nvPicPr>
        <p:blipFill>
          <a:blip r:embed="rId4"/>
          <a:stretch>
            <a:fillRect/>
          </a:stretch>
        </p:blipFill>
        <p:spPr>
          <a:xfrm>
            <a:off x="5577455" y="5971479"/>
            <a:ext cx="3200638" cy="716683"/>
          </a:xfrm>
          <a:prstGeom prst="rect">
            <a:avLst/>
          </a:prstGeom>
        </p:spPr>
      </p:pic>
      <p:pic>
        <p:nvPicPr>
          <p:cNvPr id="6" name="Kép 5"/>
          <p:cNvPicPr>
            <a:picLocks noChangeAspect="1"/>
          </p:cNvPicPr>
          <p:nvPr/>
        </p:nvPicPr>
        <p:blipFill>
          <a:blip r:embed="rId5"/>
          <a:stretch>
            <a:fillRect/>
          </a:stretch>
        </p:blipFill>
        <p:spPr>
          <a:xfrm>
            <a:off x="8778093" y="5971479"/>
            <a:ext cx="2064032" cy="730155"/>
          </a:xfrm>
          <a:prstGeom prst="rect">
            <a:avLst/>
          </a:prstGeom>
        </p:spPr>
      </p:pic>
      <p:pic>
        <p:nvPicPr>
          <p:cNvPr id="7" name="Kép 6"/>
          <p:cNvPicPr>
            <a:picLocks noChangeAspect="1"/>
          </p:cNvPicPr>
          <p:nvPr/>
        </p:nvPicPr>
        <p:blipFill>
          <a:blip r:embed="rId6"/>
          <a:stretch>
            <a:fillRect/>
          </a:stretch>
        </p:blipFill>
        <p:spPr>
          <a:xfrm>
            <a:off x="1688101" y="5999615"/>
            <a:ext cx="1759837" cy="730155"/>
          </a:xfrm>
          <a:prstGeom prst="rect">
            <a:avLst/>
          </a:prstGeom>
        </p:spPr>
      </p:pic>
    </p:spTree>
    <p:extLst>
      <p:ext uri="{BB962C8B-B14F-4D97-AF65-F5344CB8AC3E}">
        <p14:creationId xmlns:p14="http://schemas.microsoft.com/office/powerpoint/2010/main" val="2862165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52403" y="542941"/>
            <a:ext cx="9601196" cy="1303867"/>
          </a:xfrm>
        </p:spPr>
        <p:txBody>
          <a:bodyPr>
            <a:normAutofit/>
          </a:bodyPr>
          <a:lstStyle/>
          <a:p>
            <a:r>
              <a:rPr lang="hu-HU" sz="4000" b="1" dirty="0" smtClean="0">
                <a:latin typeface="Times New Roman" panose="02020603050405020304" pitchFamily="18" charset="0"/>
                <a:cs typeface="Times New Roman" panose="02020603050405020304" pitchFamily="18" charset="0"/>
              </a:rPr>
              <a:t>3. The Hungarian </a:t>
            </a:r>
            <a:r>
              <a:rPr lang="hu-HU" sz="4000" b="1" dirty="0" err="1">
                <a:latin typeface="Times New Roman" panose="02020603050405020304" pitchFamily="18" charset="0"/>
                <a:cs typeface="Times New Roman" panose="02020603050405020304" pitchFamily="18" charset="0"/>
              </a:rPr>
              <a:t>a</a:t>
            </a:r>
            <a:r>
              <a:rPr lang="hu-HU" sz="4000" b="1" dirty="0" err="1" smtClean="0">
                <a:latin typeface="Times New Roman" panose="02020603050405020304" pitchFamily="18" charset="0"/>
                <a:cs typeface="Times New Roman" panose="02020603050405020304" pitchFamily="18" charset="0"/>
              </a:rPr>
              <a:t>griculture</a:t>
            </a:r>
            <a:endParaRPr lang="hu-HU" sz="40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10958" y="2039815"/>
            <a:ext cx="11657313" cy="4818185"/>
          </a:xfrm>
        </p:spPr>
        <p:txBody>
          <a:bodyPr>
            <a:noAutofit/>
          </a:bodyPr>
          <a:lstStyle/>
          <a:p>
            <a:pPr marL="228600" lvl="0" indent="-228600" algn="just" defTabSz="914400">
              <a:lnSpc>
                <a:spcPct val="120000"/>
              </a:lnSpc>
              <a:spcBef>
                <a:spcPts val="1000"/>
              </a:spcBef>
              <a:spcAft>
                <a:spcPts val="0"/>
              </a:spcAft>
              <a:buClr>
                <a:srgbClr val="B71E42"/>
              </a:buClr>
              <a:buSzPct val="1000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During the communist period about 90 percent of all farmland was organized </a:t>
            </a:r>
            <a:r>
              <a:rPr lang="en-US" sz="1600" dirty="0">
                <a:solidFill>
                  <a:srgbClr val="0070C0"/>
                </a:solidFill>
                <a:latin typeface="Times New Roman" panose="02020603050405020304" pitchFamily="18" charset="0"/>
                <a:cs typeface="Times New Roman" panose="02020603050405020304" pitchFamily="18" charset="0"/>
              </a:rPr>
              <a:t>into </a:t>
            </a:r>
            <a:r>
              <a:rPr lang="en-US" sz="1600" b="1" dirty="0">
                <a:solidFill>
                  <a:srgbClr val="0070C0"/>
                </a:solidFill>
                <a:latin typeface="Times New Roman" panose="02020603050405020304" pitchFamily="18" charset="0"/>
                <a:cs typeface="Times New Roman" panose="02020603050405020304" pitchFamily="18" charset="0"/>
              </a:rPr>
              <a:t>collective and state-owned farms</a:t>
            </a:r>
            <a:r>
              <a:rPr lang="en-US" sz="1600" dirty="0">
                <a:solidFill>
                  <a:srgbClr val="0070C0"/>
                </a:solidFill>
                <a:latin typeface="Times New Roman" panose="02020603050405020304" pitchFamily="18" charset="0"/>
                <a:cs typeface="Times New Roman" panose="02020603050405020304" pitchFamily="18" charset="0"/>
              </a:rPr>
              <a:t>.</a:t>
            </a:r>
            <a:r>
              <a:rPr lang="hu-HU" sz="1600" dirty="0">
                <a:solidFill>
                  <a:srgbClr val="0070C0"/>
                </a:solidFill>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State farms were directly owned and managed by the government. </a:t>
            </a:r>
          </a:p>
          <a:p>
            <a:pPr marL="228600" lvl="0" indent="-228600" algn="just" defTabSz="914400">
              <a:lnSpc>
                <a:spcPct val="120000"/>
              </a:lnSpc>
              <a:spcBef>
                <a:spcPts val="1000"/>
              </a:spcBef>
              <a:spcAft>
                <a:spcPts val="0"/>
              </a:spcAft>
              <a:buClr>
                <a:srgbClr val="B71E42"/>
              </a:buClr>
              <a:buSzPct val="1000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Animal breeding has fallen by 50 percent</a:t>
            </a:r>
            <a:r>
              <a:rPr lang="en-US" sz="1600" b="1" dirty="0">
                <a:solidFill>
                  <a:srgbClr val="00B050"/>
                </a:solidFill>
                <a:latin typeface="Times New Roman" panose="02020603050405020304" pitchFamily="18" charset="0"/>
                <a:cs typeface="Times New Roman" panose="02020603050405020304" pitchFamily="18" charset="0"/>
              </a:rPr>
              <a:t> </a:t>
            </a:r>
            <a:r>
              <a:rPr lang="en-US" sz="1600" b="1" dirty="0">
                <a:solidFill>
                  <a:srgbClr val="0070C0"/>
                </a:solidFill>
                <a:latin typeface="Times New Roman" panose="02020603050405020304" pitchFamily="18" charset="0"/>
                <a:cs typeface="Times New Roman" panose="02020603050405020304" pitchFamily="18" charset="0"/>
              </a:rPr>
              <a:t>in comparison with</a:t>
            </a:r>
            <a:r>
              <a:rPr lang="en-US" sz="1600" dirty="0">
                <a:solidFill>
                  <a:prstClr val="black"/>
                </a:solidFill>
                <a:latin typeface="Times New Roman" panose="02020603050405020304" pitchFamily="18" charset="0"/>
                <a:cs typeface="Times New Roman" panose="02020603050405020304" pitchFamily="18" charset="0"/>
              </a:rPr>
              <a:t> 1990.</a:t>
            </a:r>
          </a:p>
          <a:p>
            <a:pPr marL="228600" lvl="0" indent="-228600" algn="just" defTabSz="914400">
              <a:lnSpc>
                <a:spcPct val="120000"/>
              </a:lnSpc>
              <a:spcBef>
                <a:spcPts val="1000"/>
              </a:spcBef>
              <a:spcAft>
                <a:spcPts val="0"/>
              </a:spcAft>
              <a:buClr>
                <a:srgbClr val="B71E42"/>
              </a:buClr>
              <a:buSzPct val="1000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Agricultural production is important to Hungary's economy although its role in the economy has </a:t>
            </a:r>
            <a:r>
              <a:rPr lang="en-US" sz="1600" b="1" dirty="0">
                <a:solidFill>
                  <a:srgbClr val="0070C0"/>
                </a:solidFill>
                <a:latin typeface="Times New Roman" panose="02020603050405020304" pitchFamily="18" charset="0"/>
                <a:cs typeface="Times New Roman" panose="02020603050405020304" pitchFamily="18" charset="0"/>
              </a:rPr>
              <a:t>steadily declined</a:t>
            </a:r>
            <a:r>
              <a:rPr lang="en-US" sz="1600" dirty="0">
                <a:solidFill>
                  <a:prstClr val="black"/>
                </a:solidFill>
                <a:latin typeface="Times New Roman" panose="02020603050405020304" pitchFamily="18" charset="0"/>
                <a:cs typeface="Times New Roman" panose="02020603050405020304" pitchFamily="18" charset="0"/>
              </a:rPr>
              <a:t>.</a:t>
            </a:r>
            <a:endParaRPr lang="hu-HU" sz="1600" dirty="0">
              <a:solidFill>
                <a:prstClr val="black"/>
              </a:solidFill>
              <a:latin typeface="Times New Roman" panose="02020603050405020304" pitchFamily="18" charset="0"/>
              <a:cs typeface="Times New Roman" panose="02020603050405020304" pitchFamily="18" charset="0"/>
            </a:endParaRPr>
          </a:p>
          <a:p>
            <a:pPr marL="228600" lvl="0" indent="-228600" algn="just" defTabSz="914400">
              <a:lnSpc>
                <a:spcPct val="120000"/>
              </a:lnSpc>
              <a:spcBef>
                <a:spcPts val="1000"/>
              </a:spcBef>
              <a:spcAft>
                <a:spcPts val="0"/>
              </a:spcAft>
              <a:buClr>
                <a:srgbClr val="B71E42"/>
              </a:buClr>
              <a:buSzPct val="1000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Hungary has </a:t>
            </a:r>
            <a:r>
              <a:rPr lang="hu-HU" sz="1600" dirty="0">
                <a:solidFill>
                  <a:prstClr val="black"/>
                </a:solidFill>
                <a:latin typeface="Times New Roman" panose="02020603050405020304" pitchFamily="18" charset="0"/>
                <a:cs typeface="Times New Roman" panose="02020603050405020304" pitchFamily="18" charset="0"/>
              </a:rPr>
              <a:t>4</a:t>
            </a:r>
            <a:r>
              <a:rPr lang="en-US" sz="1600" dirty="0">
                <a:solidFill>
                  <a:prstClr val="black"/>
                </a:solidFill>
                <a:latin typeface="Times New Roman" panose="02020603050405020304" pitchFamily="18" charset="0"/>
                <a:cs typeface="Times New Roman" panose="02020603050405020304" pitchFamily="18" charset="0"/>
              </a:rPr>
              <a:t>3,000 square kilometers of </a:t>
            </a:r>
            <a:r>
              <a:rPr lang="en-US" sz="1600" b="1" dirty="0">
                <a:solidFill>
                  <a:srgbClr val="0070C0"/>
                </a:solidFill>
                <a:latin typeface="Times New Roman" panose="02020603050405020304" pitchFamily="18" charset="0"/>
                <a:cs typeface="Times New Roman" panose="02020603050405020304" pitchFamily="18" charset="0"/>
              </a:rPr>
              <a:t>cultivated land</a:t>
            </a:r>
            <a:r>
              <a:rPr lang="en-US" sz="1600" dirty="0">
                <a:solidFill>
                  <a:prstClr val="black"/>
                </a:solidFill>
                <a:latin typeface="Times New Roman" panose="02020603050405020304" pitchFamily="18" charset="0"/>
                <a:cs typeface="Times New Roman" panose="02020603050405020304" pitchFamily="18" charset="0"/>
              </a:rPr>
              <a:t>, covering 52 percent of Hungary's total area.</a:t>
            </a:r>
            <a:endParaRPr lang="hu-HU" sz="1600" dirty="0">
              <a:solidFill>
                <a:prstClr val="black"/>
              </a:solidFill>
              <a:latin typeface="Times New Roman" panose="02020603050405020304" pitchFamily="18" charset="0"/>
              <a:cs typeface="Times New Roman" panose="02020603050405020304" pitchFamily="18" charset="0"/>
            </a:endParaRPr>
          </a:p>
          <a:p>
            <a:pPr marL="228600" lvl="0" indent="-228600" algn="just" defTabSz="914400">
              <a:lnSpc>
                <a:spcPct val="120000"/>
              </a:lnSpc>
              <a:spcBef>
                <a:spcPts val="1000"/>
              </a:spcBef>
              <a:spcAft>
                <a:spcPts val="0"/>
              </a:spcAft>
              <a:buClr>
                <a:srgbClr val="B71E42"/>
              </a:buClr>
              <a:buSzPct val="1000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Hungary's leading agricultural products are a combination of </a:t>
            </a:r>
            <a:r>
              <a:rPr lang="en-US" sz="1600" b="1" dirty="0">
                <a:solidFill>
                  <a:srgbClr val="0070C0"/>
                </a:solidFill>
                <a:latin typeface="Times New Roman" panose="02020603050405020304" pitchFamily="18" charset="0"/>
                <a:cs typeface="Times New Roman" panose="02020603050405020304" pitchFamily="18" charset="0"/>
              </a:rPr>
              <a:t>staple crops</a:t>
            </a:r>
            <a:r>
              <a:rPr lang="en-US" sz="1600" dirty="0">
                <a:solidFill>
                  <a:prstClr val="black"/>
                </a:solidFill>
                <a:latin typeface="Times New Roman" panose="02020603050405020304" pitchFamily="18" charset="0"/>
                <a:cs typeface="Times New Roman" panose="02020603050405020304" pitchFamily="18" charset="0"/>
              </a:rPr>
              <a:t>, famous specialty items such as wine and </a:t>
            </a:r>
            <a:r>
              <a:rPr lang="en-US" sz="1600" b="1" dirty="0">
                <a:solidFill>
                  <a:srgbClr val="0070C0"/>
                </a:solidFill>
                <a:latin typeface="Times New Roman" panose="02020603050405020304" pitchFamily="18" charset="0"/>
                <a:cs typeface="Times New Roman" panose="02020603050405020304" pitchFamily="18" charset="0"/>
              </a:rPr>
              <a:t>livestock products</a:t>
            </a:r>
            <a:r>
              <a:rPr lang="en-US" sz="1600" dirty="0">
                <a:solidFill>
                  <a:srgbClr val="0070C0"/>
                </a:solidFill>
                <a:latin typeface="Times New Roman" panose="02020603050405020304" pitchFamily="18" charset="0"/>
                <a:cs typeface="Times New Roman" panose="02020603050405020304" pitchFamily="18" charset="0"/>
              </a:rPr>
              <a:t>,</a:t>
            </a:r>
            <a:r>
              <a:rPr lang="en-US" sz="1600" dirty="0">
                <a:solidFill>
                  <a:prstClr val="black"/>
                </a:solidFill>
                <a:latin typeface="Times New Roman" panose="02020603050405020304" pitchFamily="18" charset="0"/>
                <a:cs typeface="Times New Roman" panose="02020603050405020304" pitchFamily="18" charset="0"/>
              </a:rPr>
              <a:t> and basic livestock. </a:t>
            </a:r>
            <a:endParaRPr lang="hu-HU" sz="1600" dirty="0">
              <a:solidFill>
                <a:prstClr val="black"/>
              </a:solidFill>
              <a:latin typeface="Times New Roman" panose="02020603050405020304" pitchFamily="18" charset="0"/>
              <a:cs typeface="Times New Roman" panose="02020603050405020304" pitchFamily="18" charset="0"/>
            </a:endParaRPr>
          </a:p>
          <a:p>
            <a:pPr marL="228600" lvl="0" indent="-228600" algn="just" defTabSz="914400">
              <a:lnSpc>
                <a:spcPct val="120000"/>
              </a:lnSpc>
              <a:spcBef>
                <a:spcPts val="1000"/>
              </a:spcBef>
              <a:spcAft>
                <a:spcPts val="0"/>
              </a:spcAft>
              <a:buClr>
                <a:srgbClr val="B71E42"/>
              </a:buClr>
              <a:buSzPct val="1000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Hungary's most important crops include corn, wheat, </a:t>
            </a:r>
            <a:r>
              <a:rPr lang="en-US" sz="1600" b="1" dirty="0">
                <a:solidFill>
                  <a:srgbClr val="0070C0"/>
                </a:solidFill>
                <a:latin typeface="Times New Roman" panose="02020603050405020304" pitchFamily="18" charset="0"/>
                <a:cs typeface="Times New Roman" panose="02020603050405020304" pitchFamily="18" charset="0"/>
              </a:rPr>
              <a:t>sugar beets, barley</a:t>
            </a:r>
            <a:r>
              <a:rPr lang="en-US" sz="1600" dirty="0">
                <a:solidFill>
                  <a:prstClr val="black"/>
                </a:solidFill>
                <a:latin typeface="Times New Roman" panose="02020603050405020304" pitchFamily="18" charset="0"/>
                <a:cs typeface="Times New Roman" panose="02020603050405020304" pitchFamily="18" charset="0"/>
              </a:rPr>
              <a:t>, potatoes, and sunflower seeds. It also produces grapes and wine, including several famous wines such as those from the </a:t>
            </a:r>
            <a:r>
              <a:rPr lang="en-US" sz="1600" dirty="0" err="1">
                <a:solidFill>
                  <a:prstClr val="black"/>
                </a:solidFill>
                <a:latin typeface="Times New Roman" panose="02020603050405020304" pitchFamily="18" charset="0"/>
                <a:cs typeface="Times New Roman" panose="02020603050405020304" pitchFamily="18" charset="0"/>
              </a:rPr>
              <a:t>Tokaj</a:t>
            </a:r>
            <a:r>
              <a:rPr lang="en-US" sz="1600" dirty="0">
                <a:solidFill>
                  <a:prstClr val="black"/>
                </a:solidFill>
                <a:latin typeface="Times New Roman" panose="02020603050405020304" pitchFamily="18" charset="0"/>
                <a:cs typeface="Times New Roman" panose="02020603050405020304" pitchFamily="18" charset="0"/>
              </a:rPr>
              <a:t> region.</a:t>
            </a:r>
          </a:p>
          <a:p>
            <a:pPr marL="228600" lvl="0" indent="-228600" algn="just" defTabSz="914400">
              <a:lnSpc>
                <a:spcPct val="120000"/>
              </a:lnSpc>
              <a:spcBef>
                <a:spcPts val="1000"/>
              </a:spcBef>
              <a:spcAft>
                <a:spcPts val="0"/>
              </a:spcAft>
              <a:buClr>
                <a:srgbClr val="B71E42"/>
              </a:buClr>
              <a:buSzPct val="1000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Other well-known specialty items include salami, </a:t>
            </a:r>
            <a:r>
              <a:rPr lang="en-US" sz="1600" b="1" dirty="0">
                <a:solidFill>
                  <a:srgbClr val="0070C0"/>
                </a:solidFill>
                <a:latin typeface="Times New Roman" panose="02020603050405020304" pitchFamily="18" charset="0"/>
                <a:cs typeface="Times New Roman" panose="02020603050405020304" pitchFamily="18" charset="0"/>
              </a:rPr>
              <a:t>goose liver</a:t>
            </a:r>
            <a:r>
              <a:rPr lang="en-US" sz="1600" dirty="0">
                <a:solidFill>
                  <a:prstClr val="black"/>
                </a:solidFill>
                <a:latin typeface="Times New Roman" panose="02020603050405020304" pitchFamily="18" charset="0"/>
                <a:cs typeface="Times New Roman" panose="02020603050405020304" pitchFamily="18" charset="0"/>
              </a:rPr>
              <a:t>, and paprika. Livestock production is also important in Hungary, including </a:t>
            </a:r>
            <a:r>
              <a:rPr lang="en-US" sz="1600" b="1" dirty="0">
                <a:solidFill>
                  <a:srgbClr val="0070C0"/>
                </a:solidFill>
                <a:latin typeface="Times New Roman" panose="02020603050405020304" pitchFamily="18" charset="0"/>
                <a:cs typeface="Times New Roman" panose="02020603050405020304" pitchFamily="18" charset="0"/>
              </a:rPr>
              <a:t>cattle</a:t>
            </a:r>
            <a:r>
              <a:rPr lang="en-US" sz="1600" dirty="0">
                <a:solidFill>
                  <a:prstClr val="black"/>
                </a:solidFill>
                <a:latin typeface="Times New Roman" panose="02020603050405020304" pitchFamily="18" charset="0"/>
                <a:cs typeface="Times New Roman" panose="02020603050405020304" pitchFamily="18" charset="0"/>
              </a:rPr>
              <a:t>, pigs, sheep, horses, and </a:t>
            </a:r>
            <a:r>
              <a:rPr lang="hu-HU" sz="1600" b="1" dirty="0" err="1">
                <a:solidFill>
                  <a:srgbClr val="0070C0"/>
                </a:solidFill>
                <a:latin typeface="Times New Roman" panose="02020603050405020304" pitchFamily="18" charset="0"/>
                <a:cs typeface="Times New Roman" panose="02020603050405020304" pitchFamily="18" charset="0"/>
              </a:rPr>
              <a:t>poultry</a:t>
            </a:r>
            <a:r>
              <a:rPr lang="hu-HU" sz="1600" dirty="0">
                <a:solidFill>
                  <a:prstClr val="black"/>
                </a:solidFill>
                <a:latin typeface="Times New Roman" panose="02020603050405020304" pitchFamily="18" charset="0"/>
                <a:cs typeface="Times New Roman" panose="02020603050405020304" pitchFamily="18" charset="0"/>
              </a:rPr>
              <a:t>.</a:t>
            </a:r>
          </a:p>
          <a:p>
            <a:pPr marL="228600" lvl="0" indent="-228600" algn="just" defTabSz="914400">
              <a:lnSpc>
                <a:spcPct val="120000"/>
              </a:lnSpc>
              <a:spcBef>
                <a:spcPts val="1000"/>
              </a:spcBef>
              <a:spcAft>
                <a:spcPts val="0"/>
              </a:spcAft>
              <a:buClr>
                <a:srgbClr val="B71E42"/>
              </a:buClr>
              <a:buSzPct val="100000"/>
              <a:buFont typeface="Arial" panose="020B0604020202020204" pitchFamily="34" charset="0"/>
              <a:buChar char="•"/>
            </a:pPr>
            <a:r>
              <a:rPr lang="hu-HU" sz="1600" dirty="0">
                <a:solidFill>
                  <a:prstClr val="black"/>
                </a:solidFill>
                <a:latin typeface="Times New Roman" panose="02020603050405020304" pitchFamily="18" charset="0"/>
                <a:cs typeface="Times New Roman" panose="02020603050405020304" pitchFamily="18" charset="0"/>
              </a:rPr>
              <a:t>The market is </a:t>
            </a:r>
            <a:r>
              <a:rPr lang="hu-HU" sz="1600" dirty="0" err="1">
                <a:solidFill>
                  <a:prstClr val="black"/>
                </a:solidFill>
                <a:latin typeface="Times New Roman" panose="02020603050405020304" pitchFamily="18" charset="0"/>
                <a:cs typeface="Times New Roman" panose="02020603050405020304" pitchFamily="18" charset="0"/>
              </a:rPr>
              <a:t>commodity</a:t>
            </a:r>
            <a:r>
              <a:rPr lang="hu-HU" sz="1600" dirty="0">
                <a:solidFill>
                  <a:prstClr val="black"/>
                </a:solidFill>
                <a:latin typeface="Times New Roman" panose="02020603050405020304" pitchFamily="18" charset="0"/>
                <a:cs typeface="Times New Roman" panose="02020603050405020304" pitchFamily="18" charset="0"/>
              </a:rPr>
              <a:t> </a:t>
            </a:r>
            <a:r>
              <a:rPr lang="hu-HU" sz="1600" dirty="0" err="1">
                <a:solidFill>
                  <a:prstClr val="black"/>
                </a:solidFill>
                <a:latin typeface="Times New Roman" panose="02020603050405020304" pitchFamily="18" charset="0"/>
                <a:cs typeface="Times New Roman" panose="02020603050405020304" pitchFamily="18" charset="0"/>
              </a:rPr>
              <a:t>driven</a:t>
            </a:r>
            <a:r>
              <a:rPr lang="hu-HU" sz="1600" dirty="0">
                <a:solidFill>
                  <a:prstClr val="black"/>
                </a:solidFill>
                <a:latin typeface="Times New Roman" panose="02020603050405020304" pitchFamily="18" charset="0"/>
                <a:cs typeface="Times New Roman" panose="02020603050405020304" pitchFamily="18" charset="0"/>
              </a:rPr>
              <a:t>. – </a:t>
            </a:r>
            <a:r>
              <a:rPr lang="hu-HU" sz="1600" dirty="0" err="1">
                <a:solidFill>
                  <a:prstClr val="black"/>
                </a:solidFill>
                <a:latin typeface="Times New Roman" panose="02020603050405020304" pitchFamily="18" charset="0"/>
                <a:cs typeface="Times New Roman" panose="02020603050405020304" pitchFamily="18" charset="0"/>
              </a:rPr>
              <a:t>quality</a:t>
            </a:r>
            <a:r>
              <a:rPr lang="hu-HU" sz="1600" dirty="0">
                <a:solidFill>
                  <a:prstClr val="black"/>
                </a:solidFill>
                <a:latin typeface="Times New Roman" panose="02020603050405020304" pitchFamily="18" charset="0"/>
                <a:cs typeface="Times New Roman" panose="02020603050405020304" pitchFamily="18" charset="0"/>
              </a:rPr>
              <a:t> is </a:t>
            </a:r>
            <a:r>
              <a:rPr lang="hu-HU" sz="1600" dirty="0" err="1">
                <a:solidFill>
                  <a:prstClr val="black"/>
                </a:solidFill>
                <a:latin typeface="Times New Roman" panose="02020603050405020304" pitchFamily="18" charset="0"/>
                <a:cs typeface="Times New Roman" panose="02020603050405020304" pitchFamily="18" charset="0"/>
              </a:rPr>
              <a:t>the</a:t>
            </a:r>
            <a:r>
              <a:rPr lang="hu-HU" sz="1600" dirty="0">
                <a:solidFill>
                  <a:prstClr val="black"/>
                </a:solidFill>
                <a:latin typeface="Times New Roman" panose="02020603050405020304" pitchFamily="18" charset="0"/>
                <a:cs typeface="Times New Roman" panose="02020603050405020304" pitchFamily="18" charset="0"/>
              </a:rPr>
              <a:t> </a:t>
            </a:r>
            <a:r>
              <a:rPr lang="hu-HU" sz="1600" dirty="0" err="1">
                <a:solidFill>
                  <a:prstClr val="black"/>
                </a:solidFill>
                <a:latin typeface="Times New Roman" panose="02020603050405020304" pitchFamily="18" charset="0"/>
                <a:cs typeface="Times New Roman" panose="02020603050405020304" pitchFamily="18" charset="0"/>
              </a:rPr>
              <a:t>base</a:t>
            </a:r>
            <a:r>
              <a:rPr lang="hu-HU" sz="1600" dirty="0">
                <a:solidFill>
                  <a:prstClr val="black"/>
                </a:solidFill>
                <a:latin typeface="Times New Roman" panose="02020603050405020304" pitchFamily="18" charset="0"/>
                <a:cs typeface="Times New Roman" panose="02020603050405020304" pitchFamily="18" charset="0"/>
              </a:rPr>
              <a:t> of </a:t>
            </a:r>
            <a:r>
              <a:rPr lang="hu-HU" sz="1600" dirty="0" err="1">
                <a:solidFill>
                  <a:prstClr val="black"/>
                </a:solidFill>
                <a:latin typeface="Times New Roman" panose="02020603050405020304" pitchFamily="18" charset="0"/>
                <a:cs typeface="Times New Roman" panose="02020603050405020304" pitchFamily="18" charset="0"/>
              </a:rPr>
              <a:t>trust</a:t>
            </a:r>
            <a:r>
              <a:rPr lang="hu-HU" sz="1600" dirty="0">
                <a:solidFill>
                  <a:prstClr val="black"/>
                </a:solidFill>
                <a:latin typeface="Times New Roman" panose="02020603050405020304" pitchFamily="18" charset="0"/>
                <a:cs typeface="Times New Roman" panose="02020603050405020304" pitchFamily="18" charset="0"/>
              </a:rPr>
              <a:t> and </a:t>
            </a:r>
            <a:r>
              <a:rPr lang="hu-HU" sz="1600" dirty="0" err="1">
                <a:solidFill>
                  <a:prstClr val="black"/>
                </a:solidFill>
                <a:latin typeface="Times New Roman" panose="02020603050405020304" pitchFamily="18" charset="0"/>
                <a:cs typeface="Times New Roman" panose="02020603050405020304" pitchFamily="18" charset="0"/>
              </a:rPr>
              <a:t>safety</a:t>
            </a:r>
            <a:r>
              <a:rPr lang="hu-HU" sz="1600" dirty="0">
                <a:solidFill>
                  <a:prstClr val="black"/>
                </a:solidFill>
                <a:latin typeface="Times New Roman" panose="02020603050405020304" pitchFamily="18" charset="0"/>
                <a:cs typeface="Times New Roman" panose="02020603050405020304" pitchFamily="18" charset="0"/>
              </a:rPr>
              <a:t>. </a:t>
            </a:r>
            <a:endParaRPr lang="hu-HU" sz="1600" dirty="0" smtClean="0">
              <a:solidFill>
                <a:prstClr val="black"/>
              </a:solidFill>
              <a:latin typeface="Times New Roman" panose="02020603050405020304" pitchFamily="18" charset="0"/>
              <a:cs typeface="Times New Roman" panose="02020603050405020304" pitchFamily="18" charset="0"/>
            </a:endParaRPr>
          </a:p>
          <a:p>
            <a:pPr marL="0" lvl="0" indent="0" algn="just" defTabSz="914400">
              <a:lnSpc>
                <a:spcPct val="120000"/>
              </a:lnSpc>
              <a:buClr>
                <a:srgbClr val="B71E42"/>
              </a:buClr>
              <a:buSzPct val="100000"/>
              <a:buNone/>
            </a:pPr>
            <a:r>
              <a:rPr lang="hu-HU" sz="1600" i="1" dirty="0">
                <a:solidFill>
                  <a:prstClr val="black"/>
                </a:solidFill>
                <a:latin typeface="Times New Roman" panose="02020603050405020304" pitchFamily="18" charset="0"/>
                <a:cs typeface="Times New Roman" panose="02020603050405020304" pitchFamily="18" charset="0"/>
              </a:rPr>
              <a:t>Forrás: http://www.nationsencyclopedia.com/economies/Europe/Hungary-AGRICULTURE.html</a:t>
            </a:r>
            <a:endParaRPr lang="en-US" sz="1600" i="1" dirty="0">
              <a:solidFill>
                <a:prstClr val="black"/>
              </a:solidFill>
              <a:latin typeface="Times New Roman" panose="02020603050405020304" pitchFamily="18" charset="0"/>
              <a:cs typeface="Times New Roman" panose="02020603050405020304" pitchFamily="18" charset="0"/>
            </a:endParaRPr>
          </a:p>
          <a:p>
            <a:pPr marL="0" indent="0" algn="just">
              <a:buNone/>
            </a:pPr>
            <a:endParaRPr lang="hu-HU" sz="1400"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2"/>
          <a:stretch>
            <a:fillRect/>
          </a:stretch>
        </p:blipFill>
        <p:spPr>
          <a:xfrm>
            <a:off x="10165914" y="2846785"/>
            <a:ext cx="2026086" cy="1442658"/>
          </a:xfrm>
          <a:prstGeom prst="ellipse">
            <a:avLst/>
          </a:prstGeom>
          <a:ln>
            <a:noFill/>
          </a:ln>
          <a:effectLst>
            <a:softEdge rad="112500"/>
          </a:effectLst>
        </p:spPr>
      </p:pic>
    </p:spTree>
    <p:extLst>
      <p:ext uri="{BB962C8B-B14F-4D97-AF65-F5344CB8AC3E}">
        <p14:creationId xmlns:p14="http://schemas.microsoft.com/office/powerpoint/2010/main" val="918978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72131" y="1027580"/>
            <a:ext cx="8761413" cy="728480"/>
          </a:xfrm>
        </p:spPr>
        <p:txBody>
          <a:bodyPr/>
          <a:lstStyle/>
          <a:p>
            <a:r>
              <a:rPr lang="hu-HU" b="1" dirty="0" smtClean="0"/>
              <a:t>The Hungarian </a:t>
            </a:r>
            <a:r>
              <a:rPr lang="hu-HU" b="1" dirty="0" err="1" smtClean="0"/>
              <a:t>agriculture</a:t>
            </a:r>
            <a:r>
              <a:rPr lang="hu-HU" b="1" dirty="0" smtClean="0"/>
              <a:t> - szószedet</a:t>
            </a:r>
            <a:endParaRPr lang="hu-HU" b="1" dirty="0"/>
          </a:p>
        </p:txBody>
      </p:sp>
      <p:sp>
        <p:nvSpPr>
          <p:cNvPr id="3" name="Tartalom helye 2"/>
          <p:cNvSpPr>
            <a:spLocks noGrp="1"/>
          </p:cNvSpPr>
          <p:nvPr>
            <p:ph idx="1"/>
          </p:nvPr>
        </p:nvSpPr>
        <p:spPr>
          <a:xfrm>
            <a:off x="1154954" y="2361063"/>
            <a:ext cx="10595768" cy="4496937"/>
          </a:xfrm>
        </p:spPr>
        <p:txBody>
          <a:bodyPr>
            <a:normAutofit lnSpcReduction="10000"/>
          </a:bodyPr>
          <a:lstStyle/>
          <a:p>
            <a:pPr algn="just">
              <a:lnSpc>
                <a:spcPct val="120000"/>
              </a:lnSpc>
            </a:pPr>
            <a:r>
              <a:rPr lang="hu-HU" b="1" dirty="0" err="1" smtClean="0"/>
              <a:t>Collective</a:t>
            </a:r>
            <a:r>
              <a:rPr lang="hu-HU" b="1" dirty="0" smtClean="0"/>
              <a:t> farm </a:t>
            </a:r>
            <a:r>
              <a:rPr lang="hu-HU" dirty="0" smtClean="0"/>
              <a:t>– termelőszövetkezet</a:t>
            </a:r>
          </a:p>
          <a:p>
            <a:pPr algn="just">
              <a:lnSpc>
                <a:spcPct val="120000"/>
              </a:lnSpc>
            </a:pPr>
            <a:r>
              <a:rPr lang="hu-HU" b="1" dirty="0" err="1" smtClean="0"/>
              <a:t>State-owned</a:t>
            </a:r>
            <a:r>
              <a:rPr lang="hu-HU" b="1" dirty="0" smtClean="0"/>
              <a:t> farm</a:t>
            </a:r>
            <a:r>
              <a:rPr lang="hu-HU" dirty="0" smtClean="0"/>
              <a:t> – állami tulajdonú földbirtok</a:t>
            </a:r>
          </a:p>
          <a:p>
            <a:pPr algn="just">
              <a:lnSpc>
                <a:spcPct val="120000"/>
              </a:lnSpc>
            </a:pPr>
            <a:r>
              <a:rPr lang="hu-HU" b="1" dirty="0" err="1" smtClean="0"/>
              <a:t>In</a:t>
            </a:r>
            <a:r>
              <a:rPr lang="hu-HU" b="1" dirty="0" smtClean="0"/>
              <a:t> </a:t>
            </a:r>
            <a:r>
              <a:rPr lang="hu-HU" b="1" dirty="0" err="1" smtClean="0"/>
              <a:t>comparison</a:t>
            </a:r>
            <a:r>
              <a:rPr lang="hu-HU" b="1" dirty="0" smtClean="0"/>
              <a:t> </a:t>
            </a:r>
            <a:r>
              <a:rPr lang="hu-HU" b="1" dirty="0" err="1" smtClean="0"/>
              <a:t>with</a:t>
            </a:r>
            <a:r>
              <a:rPr lang="hu-HU" dirty="0" smtClean="0"/>
              <a:t> – valamihez képest</a:t>
            </a:r>
          </a:p>
          <a:p>
            <a:pPr algn="just">
              <a:lnSpc>
                <a:spcPct val="120000"/>
              </a:lnSpc>
            </a:pPr>
            <a:r>
              <a:rPr lang="hu-HU" b="1" dirty="0" err="1" smtClean="0"/>
              <a:t>Cultivated</a:t>
            </a:r>
            <a:r>
              <a:rPr lang="hu-HU" b="1" dirty="0" smtClean="0"/>
              <a:t> </a:t>
            </a:r>
            <a:r>
              <a:rPr lang="hu-HU" b="1" dirty="0" err="1" smtClean="0"/>
              <a:t>land</a:t>
            </a:r>
            <a:r>
              <a:rPr lang="hu-HU" dirty="0" smtClean="0"/>
              <a:t> – megművelt terület</a:t>
            </a:r>
          </a:p>
          <a:p>
            <a:pPr algn="just">
              <a:lnSpc>
                <a:spcPct val="120000"/>
              </a:lnSpc>
            </a:pPr>
            <a:r>
              <a:rPr lang="hu-HU" b="1" dirty="0" err="1" smtClean="0"/>
              <a:t>Livestock</a:t>
            </a:r>
            <a:r>
              <a:rPr lang="hu-HU" b="1" dirty="0" smtClean="0"/>
              <a:t> </a:t>
            </a:r>
            <a:r>
              <a:rPr lang="hu-HU" b="1" dirty="0" err="1" smtClean="0"/>
              <a:t>product</a:t>
            </a:r>
            <a:r>
              <a:rPr lang="hu-HU" dirty="0" smtClean="0"/>
              <a:t> – állati eredetű termék</a:t>
            </a:r>
          </a:p>
          <a:p>
            <a:pPr algn="just">
              <a:lnSpc>
                <a:spcPct val="120000"/>
              </a:lnSpc>
            </a:pPr>
            <a:r>
              <a:rPr lang="hu-HU" b="1" dirty="0" err="1" smtClean="0"/>
              <a:t>Sugar</a:t>
            </a:r>
            <a:r>
              <a:rPr lang="hu-HU" b="1" dirty="0" smtClean="0"/>
              <a:t> </a:t>
            </a:r>
            <a:r>
              <a:rPr lang="hu-HU" b="1" dirty="0" err="1" smtClean="0"/>
              <a:t>beet</a:t>
            </a:r>
            <a:r>
              <a:rPr lang="hu-HU" b="1" dirty="0" smtClean="0"/>
              <a:t> </a:t>
            </a:r>
            <a:r>
              <a:rPr lang="hu-HU" dirty="0" smtClean="0"/>
              <a:t>– cukorrépa</a:t>
            </a:r>
          </a:p>
          <a:p>
            <a:pPr algn="just">
              <a:lnSpc>
                <a:spcPct val="120000"/>
              </a:lnSpc>
            </a:pPr>
            <a:r>
              <a:rPr lang="hu-HU" b="1" dirty="0" err="1" smtClean="0"/>
              <a:t>Barley</a:t>
            </a:r>
            <a:r>
              <a:rPr lang="hu-HU" b="1" dirty="0" smtClean="0"/>
              <a:t> </a:t>
            </a:r>
            <a:r>
              <a:rPr lang="hu-HU" dirty="0" smtClean="0"/>
              <a:t>– árpa</a:t>
            </a:r>
          </a:p>
          <a:p>
            <a:pPr algn="just">
              <a:lnSpc>
                <a:spcPct val="120000"/>
              </a:lnSpc>
            </a:pPr>
            <a:r>
              <a:rPr lang="hu-HU" b="1" dirty="0" err="1" smtClean="0"/>
              <a:t>Goose</a:t>
            </a:r>
            <a:r>
              <a:rPr lang="hu-HU" b="1" dirty="0" smtClean="0"/>
              <a:t> </a:t>
            </a:r>
            <a:r>
              <a:rPr lang="hu-HU" b="1" dirty="0" err="1" smtClean="0"/>
              <a:t>liver</a:t>
            </a:r>
            <a:r>
              <a:rPr lang="hu-HU" b="1" dirty="0" smtClean="0"/>
              <a:t> </a:t>
            </a:r>
            <a:r>
              <a:rPr lang="hu-HU" dirty="0" smtClean="0"/>
              <a:t>– libamáj</a:t>
            </a:r>
          </a:p>
          <a:p>
            <a:pPr algn="just">
              <a:lnSpc>
                <a:spcPct val="120000"/>
              </a:lnSpc>
            </a:pPr>
            <a:r>
              <a:rPr lang="hu-HU" b="1" dirty="0" err="1" smtClean="0"/>
              <a:t>Cattle</a:t>
            </a:r>
            <a:r>
              <a:rPr lang="hu-HU" b="1" dirty="0" smtClean="0"/>
              <a:t> </a:t>
            </a:r>
            <a:r>
              <a:rPr lang="hu-HU" dirty="0" smtClean="0"/>
              <a:t>– szarvasmarha</a:t>
            </a:r>
          </a:p>
          <a:p>
            <a:pPr algn="just">
              <a:lnSpc>
                <a:spcPct val="120000"/>
              </a:lnSpc>
            </a:pPr>
            <a:r>
              <a:rPr lang="hu-HU" b="1" dirty="0" err="1" smtClean="0"/>
              <a:t>Poultry</a:t>
            </a:r>
            <a:r>
              <a:rPr lang="hu-HU" dirty="0" smtClean="0"/>
              <a:t> - baromfi</a:t>
            </a:r>
          </a:p>
          <a:p>
            <a:endParaRPr lang="hu-HU" dirty="0" smtClean="0"/>
          </a:p>
          <a:p>
            <a:endParaRPr lang="hu-HU" dirty="0" smtClean="0"/>
          </a:p>
          <a:p>
            <a:endParaRPr lang="hu-HU" dirty="0" smtClean="0"/>
          </a:p>
          <a:p>
            <a:endParaRPr lang="hu-HU" dirty="0"/>
          </a:p>
        </p:txBody>
      </p:sp>
    </p:spTree>
    <p:extLst>
      <p:ext uri="{BB962C8B-B14F-4D97-AF65-F5344CB8AC3E}">
        <p14:creationId xmlns:p14="http://schemas.microsoft.com/office/powerpoint/2010/main" val="231270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66301" y="1004191"/>
            <a:ext cx="8761413" cy="728480"/>
          </a:xfrm>
        </p:spPr>
        <p:txBody>
          <a:bodyPr/>
          <a:lstStyle/>
          <a:p>
            <a:pPr algn="ctr"/>
            <a:r>
              <a:rPr lang="hu-HU" dirty="0" smtClean="0"/>
              <a:t>Hasznos weboldalak az otthon tanuláshoz</a:t>
            </a:r>
            <a:endParaRPr lang="hu-HU" dirty="0"/>
          </a:p>
        </p:txBody>
      </p:sp>
      <p:sp>
        <p:nvSpPr>
          <p:cNvPr id="3" name="Tartalom helye 2"/>
          <p:cNvSpPr>
            <a:spLocks noGrp="1"/>
          </p:cNvSpPr>
          <p:nvPr>
            <p:ph idx="1"/>
          </p:nvPr>
        </p:nvSpPr>
        <p:spPr/>
        <p:txBody>
          <a:bodyPr>
            <a:normAutofit/>
          </a:bodyPr>
          <a:lstStyle/>
          <a:p>
            <a:r>
              <a:rPr lang="hu-HU" dirty="0" err="1" smtClean="0">
                <a:hlinkClick r:id="rId2"/>
              </a:rPr>
              <a:t>www.glosbe.com</a:t>
            </a:r>
            <a:endParaRPr lang="hu-HU" dirty="0"/>
          </a:p>
          <a:p>
            <a:r>
              <a:rPr lang="hu-HU" dirty="0" err="1" smtClean="0">
                <a:hlinkClick r:id="rId3"/>
              </a:rPr>
              <a:t>www.linguee.com</a:t>
            </a:r>
            <a:endParaRPr lang="hu-HU" dirty="0"/>
          </a:p>
          <a:p>
            <a:r>
              <a:rPr lang="hu-HU" dirty="0" err="1" smtClean="0">
                <a:hlinkClick r:id="rId4"/>
              </a:rPr>
              <a:t>www.thesaurus.com</a:t>
            </a:r>
            <a:endParaRPr lang="hu-HU" dirty="0"/>
          </a:p>
          <a:p>
            <a:r>
              <a:rPr lang="hu-HU" dirty="0" err="1" smtClean="0">
                <a:hlinkClick r:id="rId5"/>
              </a:rPr>
              <a:t>www.visualthesaurus.com</a:t>
            </a:r>
            <a:endParaRPr lang="hu-HU" dirty="0"/>
          </a:p>
          <a:p>
            <a:r>
              <a:rPr lang="hu-HU" dirty="0" err="1"/>
              <a:t>www.quizlet.com</a:t>
            </a:r>
            <a:r>
              <a:rPr lang="hu-HU" dirty="0"/>
              <a:t> </a:t>
            </a:r>
            <a:endParaRPr lang="hu-HU" dirty="0" smtClean="0"/>
          </a:p>
          <a:p>
            <a:r>
              <a:rPr lang="hu-HU" dirty="0" err="1" smtClean="0">
                <a:hlinkClick r:id="rId6"/>
              </a:rPr>
              <a:t>www.macmilliandictionary.com</a:t>
            </a:r>
            <a:endParaRPr lang="hu-HU" dirty="0"/>
          </a:p>
          <a:p>
            <a:r>
              <a:rPr lang="hu-HU" dirty="0" err="1" smtClean="0">
                <a:hlinkClick r:id="rId7"/>
              </a:rPr>
              <a:t>www.hunglish.hu</a:t>
            </a:r>
            <a:endParaRPr lang="hu-HU" dirty="0"/>
          </a:p>
          <a:p>
            <a:r>
              <a:rPr lang="hu-HU" dirty="0" err="1" smtClean="0">
                <a:hlinkClick r:id="rId8"/>
              </a:rPr>
              <a:t>www.eurlex.com</a:t>
            </a:r>
            <a:endParaRPr lang="hu-HU" dirty="0"/>
          </a:p>
          <a:p>
            <a:endParaRPr lang="hu-HU" dirty="0"/>
          </a:p>
        </p:txBody>
      </p:sp>
      <p:pic>
        <p:nvPicPr>
          <p:cNvPr id="6" name="Kép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3506" y="2883877"/>
            <a:ext cx="3226191" cy="2419643"/>
          </a:xfrm>
          <a:prstGeom prst="rect">
            <a:avLst/>
          </a:prstGeom>
        </p:spPr>
      </p:pic>
      <p:pic>
        <p:nvPicPr>
          <p:cNvPr id="5" name="Kép 4"/>
          <p:cNvPicPr>
            <a:picLocks noChangeAspect="1"/>
          </p:cNvPicPr>
          <p:nvPr/>
        </p:nvPicPr>
        <p:blipFill>
          <a:blip r:embed="rId10"/>
          <a:stretch>
            <a:fillRect/>
          </a:stretch>
        </p:blipFill>
        <p:spPr>
          <a:xfrm>
            <a:off x="3588615" y="6127845"/>
            <a:ext cx="2129517" cy="730154"/>
          </a:xfrm>
          <a:prstGeom prst="rect">
            <a:avLst/>
          </a:prstGeom>
        </p:spPr>
      </p:pic>
      <p:pic>
        <p:nvPicPr>
          <p:cNvPr id="7" name="Kép 6"/>
          <p:cNvPicPr>
            <a:picLocks noChangeAspect="1"/>
          </p:cNvPicPr>
          <p:nvPr/>
        </p:nvPicPr>
        <p:blipFill>
          <a:blip r:embed="rId11"/>
          <a:stretch>
            <a:fillRect/>
          </a:stretch>
        </p:blipFill>
        <p:spPr>
          <a:xfrm>
            <a:off x="5718132" y="6127844"/>
            <a:ext cx="3200638" cy="716683"/>
          </a:xfrm>
          <a:prstGeom prst="rect">
            <a:avLst/>
          </a:prstGeom>
        </p:spPr>
      </p:pic>
      <p:pic>
        <p:nvPicPr>
          <p:cNvPr id="8" name="Kép 7"/>
          <p:cNvPicPr>
            <a:picLocks noChangeAspect="1"/>
          </p:cNvPicPr>
          <p:nvPr/>
        </p:nvPicPr>
        <p:blipFill>
          <a:blip r:embed="rId12"/>
          <a:stretch>
            <a:fillRect/>
          </a:stretch>
        </p:blipFill>
        <p:spPr>
          <a:xfrm>
            <a:off x="8918770" y="6127844"/>
            <a:ext cx="2064032" cy="730155"/>
          </a:xfrm>
          <a:prstGeom prst="rect">
            <a:avLst/>
          </a:prstGeom>
        </p:spPr>
      </p:pic>
      <p:pic>
        <p:nvPicPr>
          <p:cNvPr id="9" name="Kép 8"/>
          <p:cNvPicPr>
            <a:picLocks noChangeAspect="1"/>
          </p:cNvPicPr>
          <p:nvPr/>
        </p:nvPicPr>
        <p:blipFill>
          <a:blip r:embed="rId13"/>
          <a:stretch>
            <a:fillRect/>
          </a:stretch>
        </p:blipFill>
        <p:spPr>
          <a:xfrm>
            <a:off x="1894263" y="6114372"/>
            <a:ext cx="1759837" cy="730155"/>
          </a:xfrm>
          <a:prstGeom prst="rect">
            <a:avLst/>
          </a:prstGeom>
        </p:spPr>
      </p:pic>
    </p:spTree>
    <p:extLst>
      <p:ext uri="{BB962C8B-B14F-4D97-AF65-F5344CB8AC3E}">
        <p14:creationId xmlns:p14="http://schemas.microsoft.com/office/powerpoint/2010/main" val="3704271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375825" y="1029806"/>
            <a:ext cx="8761413" cy="728480"/>
          </a:xfrm>
        </p:spPr>
        <p:txBody>
          <a:bodyPr/>
          <a:lstStyle/>
          <a:p>
            <a:r>
              <a:rPr lang="hu-HU" b="1" dirty="0" smtClean="0">
                <a:solidFill>
                  <a:schemeClr val="bg1"/>
                </a:solidFill>
              </a:rPr>
              <a:t>Fordító feladat</a:t>
            </a:r>
            <a:endParaRPr lang="hu-HU" b="1" dirty="0">
              <a:solidFill>
                <a:schemeClr val="bg1"/>
              </a:solidFill>
            </a:endParaRPr>
          </a:p>
        </p:txBody>
      </p:sp>
      <p:sp>
        <p:nvSpPr>
          <p:cNvPr id="3" name="Tartalom helye 2"/>
          <p:cNvSpPr>
            <a:spLocks noGrp="1"/>
          </p:cNvSpPr>
          <p:nvPr>
            <p:ph idx="1"/>
          </p:nvPr>
        </p:nvSpPr>
        <p:spPr>
          <a:xfrm>
            <a:off x="177421" y="2556931"/>
            <a:ext cx="11764370" cy="4301069"/>
          </a:xfrm>
        </p:spPr>
        <p:txBody>
          <a:bodyPr>
            <a:normAutofit/>
          </a:bodyPr>
          <a:lstStyle/>
          <a:p>
            <a:pPr algn="just"/>
            <a:r>
              <a:rPr lang="hu-HU" sz="1900" dirty="0"/>
              <a:t>A rendszerváltás után minden megváltozott a mezőgazdaságban.  A földek és mezőgazdasági vállalkozások az állam kezébe kerültek.  Az állattenyésztés teljesítménye 2 év alatt 50 %-kal csökkent, a növénytermesztés sem volt már a régi. Magyarország művelt területe. </a:t>
            </a:r>
          </a:p>
          <a:p>
            <a:pPr algn="just"/>
            <a:r>
              <a:rPr lang="hu-HU" sz="1900" dirty="0"/>
              <a:t>Cégünk állati eredetű termékek értékesítésével foglalkozik. </a:t>
            </a:r>
          </a:p>
          <a:p>
            <a:pPr algn="just"/>
            <a:r>
              <a:rPr lang="hu-HU" sz="1900" dirty="0"/>
              <a:t>Tevékenységünk alapja a minőség. </a:t>
            </a:r>
          </a:p>
          <a:p>
            <a:pPr algn="just"/>
            <a:r>
              <a:rPr lang="hu-HU" sz="1900" dirty="0"/>
              <a:t>Otthon baromfit, szarvasmarhát és libát tenyésztünk. </a:t>
            </a:r>
          </a:p>
          <a:p>
            <a:pPr algn="just"/>
            <a:r>
              <a:rPr lang="hu-HU" sz="1900" dirty="0"/>
              <a:t>Szeretek a mezőgazdaságban dolgozni, mert jövedelmező és az EU támogatja a gazdákat.</a:t>
            </a:r>
          </a:p>
          <a:p>
            <a:pPr algn="just"/>
            <a:r>
              <a:rPr lang="hu-HU" sz="1900" dirty="0"/>
              <a:t>Szeretem a munkámat, de nem szeretek robotolni. </a:t>
            </a:r>
          </a:p>
          <a:p>
            <a:pPr algn="just"/>
            <a:r>
              <a:rPr lang="hu-HU" sz="1900" dirty="0"/>
              <a:t>Szeretem a munkámat, mert itt minden lehetőség adott. </a:t>
            </a:r>
            <a:endParaRPr lang="hu-HU" sz="1900" dirty="0" smtClean="0"/>
          </a:p>
          <a:p>
            <a:pPr algn="just"/>
            <a:endParaRPr lang="hu-HU" dirty="0"/>
          </a:p>
          <a:p>
            <a:pPr marL="0" indent="0" algn="just">
              <a:buNone/>
            </a:pPr>
            <a:r>
              <a:rPr lang="hu-HU" dirty="0" smtClean="0"/>
              <a:t>Forrás: saját feladatbank, 2016</a:t>
            </a:r>
            <a:endParaRPr lang="hu-HU" dirty="0"/>
          </a:p>
          <a:p>
            <a:pPr marL="0" indent="0">
              <a:buNone/>
            </a:pPr>
            <a:endParaRPr lang="hu-HU" dirty="0"/>
          </a:p>
        </p:txBody>
      </p:sp>
    </p:spTree>
    <p:extLst>
      <p:ext uri="{BB962C8B-B14F-4D97-AF65-F5344CB8AC3E}">
        <p14:creationId xmlns:p14="http://schemas.microsoft.com/office/powerpoint/2010/main" val="3498014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53962" y="1179932"/>
            <a:ext cx="8761413" cy="728480"/>
          </a:xfrm>
        </p:spPr>
        <p:txBody>
          <a:bodyPr/>
          <a:lstStyle/>
          <a:p>
            <a:pPr algn="ctr"/>
            <a:r>
              <a:rPr lang="hu-HU" dirty="0" smtClean="0"/>
              <a:t>Fogalmi magyarázat</a:t>
            </a:r>
            <a:br>
              <a:rPr lang="hu-HU" dirty="0" smtClean="0"/>
            </a:br>
            <a:r>
              <a:rPr lang="hu-HU" b="1" dirty="0" err="1" smtClean="0"/>
              <a:t>plough</a:t>
            </a:r>
            <a:r>
              <a:rPr lang="hu-HU" b="1" dirty="0" smtClean="0"/>
              <a:t>/</a:t>
            </a:r>
            <a:r>
              <a:rPr lang="hu-HU" b="1" dirty="0" err="1"/>
              <a:t>fertility</a:t>
            </a:r>
            <a:r>
              <a:rPr lang="hu-HU" b="1" dirty="0"/>
              <a:t>/</a:t>
            </a:r>
            <a:r>
              <a:rPr lang="hu-HU" b="1" dirty="0" err="1"/>
              <a:t>soil</a:t>
            </a:r>
            <a:r>
              <a:rPr lang="hu-HU" b="1" dirty="0"/>
              <a:t> </a:t>
            </a:r>
            <a:r>
              <a:rPr lang="hu-HU" b="1" dirty="0" err="1" smtClean="0"/>
              <a:t>erosion</a:t>
            </a:r>
            <a:r>
              <a:rPr lang="hu-HU" b="1" dirty="0" smtClean="0"/>
              <a:t>/ </a:t>
            </a:r>
            <a:r>
              <a:rPr lang="hu-HU" b="1" dirty="0" err="1" smtClean="0"/>
              <a:t>orchard</a:t>
            </a:r>
            <a:r>
              <a:rPr lang="hu-HU" b="1" dirty="0" smtClean="0"/>
              <a:t>/</a:t>
            </a:r>
            <a:r>
              <a:rPr lang="hu-HU" b="1" dirty="0" err="1" smtClean="0"/>
              <a:t>manure</a:t>
            </a:r>
            <a:r>
              <a:rPr lang="hu-HU" dirty="0" smtClean="0"/>
              <a:t/>
            </a:r>
            <a:br>
              <a:rPr lang="hu-HU" dirty="0" smtClean="0"/>
            </a:br>
            <a:endParaRPr lang="hu-HU" dirty="0"/>
          </a:p>
        </p:txBody>
      </p:sp>
      <p:sp>
        <p:nvSpPr>
          <p:cNvPr id="3" name="Tartalom helye 2"/>
          <p:cNvSpPr>
            <a:spLocks noGrp="1"/>
          </p:cNvSpPr>
          <p:nvPr>
            <p:ph idx="1"/>
          </p:nvPr>
        </p:nvSpPr>
        <p:spPr>
          <a:xfrm>
            <a:off x="232013" y="2603499"/>
            <a:ext cx="11805312" cy="3988369"/>
          </a:xfrm>
        </p:spPr>
        <p:txBody>
          <a:bodyPr/>
          <a:lstStyle/>
          <a:p>
            <a:pPr>
              <a:lnSpc>
                <a:spcPct val="150000"/>
              </a:lnSpc>
            </a:pPr>
            <a:r>
              <a:rPr lang="en-US" b="1" dirty="0"/>
              <a:t>Detachment and movement of topsoil or soil material from the upper part of the profile, by the action of wind or running </a:t>
            </a:r>
            <a:r>
              <a:rPr lang="en-US" b="1" dirty="0" smtClean="0"/>
              <a:t>water</a:t>
            </a:r>
            <a:r>
              <a:rPr lang="hu-HU" dirty="0" smtClean="0"/>
              <a:t> ______________________________________________</a:t>
            </a:r>
          </a:p>
          <a:p>
            <a:pPr>
              <a:lnSpc>
                <a:spcPct val="150000"/>
              </a:lnSpc>
            </a:pPr>
            <a:r>
              <a:rPr lang="en-US" b="1" dirty="0" smtClean="0"/>
              <a:t>capable </a:t>
            </a:r>
            <a:r>
              <a:rPr lang="en-US" b="1" dirty="0"/>
              <a:t>of growing abundant crops; </a:t>
            </a:r>
            <a:r>
              <a:rPr lang="en-US" b="1" dirty="0" smtClean="0"/>
              <a:t>productive</a:t>
            </a:r>
            <a:r>
              <a:rPr lang="hu-HU" dirty="0" smtClean="0"/>
              <a:t> _____________________________________________</a:t>
            </a:r>
          </a:p>
          <a:p>
            <a:pPr>
              <a:lnSpc>
                <a:spcPct val="150000"/>
              </a:lnSpc>
            </a:pPr>
            <a:r>
              <a:rPr lang="en-US" b="1" dirty="0"/>
              <a:t>device pulled through the ground in order to break it upon into furrows for </a:t>
            </a:r>
            <a:r>
              <a:rPr lang="en-US" b="1" dirty="0" smtClean="0"/>
              <a:t>planting</a:t>
            </a:r>
            <a:r>
              <a:rPr lang="hu-HU" dirty="0" smtClean="0"/>
              <a:t> _________________</a:t>
            </a:r>
          </a:p>
          <a:p>
            <a:pPr>
              <a:lnSpc>
                <a:spcPct val="150000"/>
              </a:lnSpc>
            </a:pPr>
            <a:r>
              <a:rPr lang="en-US" b="1" dirty="0"/>
              <a:t>land for cultivation of fruit or nut </a:t>
            </a:r>
            <a:r>
              <a:rPr lang="en-US" b="1" dirty="0" smtClean="0"/>
              <a:t>trees</a:t>
            </a:r>
            <a:r>
              <a:rPr lang="hu-HU" dirty="0" smtClean="0"/>
              <a:t> ____________________________________________________________</a:t>
            </a:r>
          </a:p>
          <a:p>
            <a:pPr>
              <a:lnSpc>
                <a:spcPct val="150000"/>
              </a:lnSpc>
            </a:pPr>
            <a:r>
              <a:rPr lang="en-US" b="1" dirty="0"/>
              <a:t>Animal excreta collected from stables and barnyards with or without litter; used to enrich the soil.</a:t>
            </a:r>
            <a:endParaRPr lang="hu-HU" b="1" dirty="0" smtClean="0"/>
          </a:p>
          <a:p>
            <a:pPr marL="0" indent="0">
              <a:buNone/>
            </a:pPr>
            <a:r>
              <a:rPr lang="hu-HU" dirty="0" smtClean="0"/>
              <a:t>______________________________________</a:t>
            </a:r>
          </a:p>
          <a:p>
            <a:pPr marL="0" indent="0">
              <a:buNone/>
            </a:pPr>
            <a:r>
              <a:rPr lang="hu-HU" dirty="0" smtClean="0"/>
              <a:t>Forrás: </a:t>
            </a:r>
            <a:r>
              <a:rPr lang="hu-HU" dirty="0" err="1" smtClean="0">
                <a:hlinkClick r:id="rId2"/>
              </a:rPr>
              <a:t>www.glosbe.com</a:t>
            </a:r>
            <a:r>
              <a:rPr lang="hu-HU" dirty="0" smtClean="0"/>
              <a:t>, 2016</a:t>
            </a:r>
            <a:endParaRPr lang="hu-HU" dirty="0"/>
          </a:p>
        </p:txBody>
      </p:sp>
    </p:spTree>
    <p:extLst>
      <p:ext uri="{BB962C8B-B14F-4D97-AF65-F5344CB8AC3E}">
        <p14:creationId xmlns:p14="http://schemas.microsoft.com/office/powerpoint/2010/main" val="3224972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74433" y="1098045"/>
            <a:ext cx="8761413" cy="728480"/>
          </a:xfrm>
        </p:spPr>
        <p:txBody>
          <a:bodyPr>
            <a:normAutofit fontScale="90000"/>
          </a:bodyPr>
          <a:lstStyle/>
          <a:p>
            <a:pPr algn="ctr"/>
            <a:r>
              <a:rPr lang="en-US" sz="3200" b="1" dirty="0"/>
              <a:t>Development of Terms of Trade and Agricultural Product Prices</a:t>
            </a:r>
            <a:endParaRPr lang="hu-HU" sz="3200" b="1" dirty="0"/>
          </a:p>
        </p:txBody>
      </p:sp>
      <p:sp>
        <p:nvSpPr>
          <p:cNvPr id="3" name="Tartalom helye 2"/>
          <p:cNvSpPr>
            <a:spLocks noGrp="1"/>
          </p:cNvSpPr>
          <p:nvPr>
            <p:ph idx="1"/>
          </p:nvPr>
        </p:nvSpPr>
        <p:spPr>
          <a:xfrm>
            <a:off x="457584" y="2556932"/>
            <a:ext cx="11293138" cy="3625504"/>
          </a:xfrm>
        </p:spPr>
        <p:txBody>
          <a:bodyPr>
            <a:normAutofit/>
          </a:bodyPr>
          <a:lstStyle/>
          <a:p>
            <a:pPr marL="0" lvl="0" indent="0" algn="just" defTabSz="914400">
              <a:lnSpc>
                <a:spcPct val="120000"/>
              </a:lnSpc>
              <a:spcBef>
                <a:spcPts val="1000"/>
              </a:spcBef>
              <a:spcAft>
                <a:spcPts val="0"/>
              </a:spcAft>
              <a:buClr>
                <a:srgbClr val="B71E42"/>
              </a:buClr>
              <a:buSzPct val="100000"/>
              <a:buNone/>
            </a:pPr>
            <a:r>
              <a:rPr lang="en-US" sz="1700" dirty="0">
                <a:solidFill>
                  <a:prstClr val="black"/>
                </a:solidFill>
                <a:latin typeface="Times New Roman" panose="02020603050405020304" pitchFamily="18" charset="0"/>
                <a:cs typeface="Times New Roman" panose="02020603050405020304" pitchFamily="18" charset="0"/>
              </a:rPr>
              <a:t>Livestock prices in Hungary have been always </a:t>
            </a:r>
            <a:r>
              <a:rPr lang="hu-HU" sz="1700" dirty="0">
                <a:solidFill>
                  <a:prstClr val="black"/>
                </a:solidFill>
                <a:latin typeface="Times New Roman" panose="02020603050405020304" pitchFamily="18" charset="0"/>
                <a:cs typeface="Times New Roman" panose="02020603050405020304" pitchFamily="18" charset="0"/>
              </a:rPr>
              <a:t>_________(1)</a:t>
            </a:r>
            <a:r>
              <a:rPr lang="en-US" sz="1700" dirty="0">
                <a:solidFill>
                  <a:prstClr val="black"/>
                </a:solidFill>
                <a:latin typeface="Times New Roman" panose="02020603050405020304" pitchFamily="18" charset="0"/>
                <a:cs typeface="Times New Roman" panose="02020603050405020304" pitchFamily="18" charset="0"/>
              </a:rPr>
              <a:t> the EU-15 levels, except for pork in the</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year 1994 where it was +7.2 % higher. In general the price gaps between EU-15 and Hungary</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show a relatively </a:t>
            </a:r>
            <a:r>
              <a:rPr lang="hu-HU" sz="1700" dirty="0">
                <a:solidFill>
                  <a:prstClr val="black"/>
                </a:solidFill>
                <a:latin typeface="Times New Roman" panose="02020603050405020304" pitchFamily="18" charset="0"/>
                <a:cs typeface="Times New Roman" panose="02020603050405020304" pitchFamily="18" charset="0"/>
              </a:rPr>
              <a:t>_________</a:t>
            </a:r>
            <a:r>
              <a:rPr lang="en-US" sz="1700" dirty="0">
                <a:solidFill>
                  <a:prstClr val="black"/>
                </a:solidFill>
                <a:latin typeface="Times New Roman" panose="02020603050405020304" pitchFamily="18" charset="0"/>
                <a:cs typeface="Times New Roman" panose="02020603050405020304" pitchFamily="18" charset="0"/>
              </a:rPr>
              <a:t> over time (Fig. 3). On average for the years 1993 to 2000</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the prices for butter were 50.8 %, beef 46.1%, milk 30.6 %, poultry 19.8 %, Cheese 16.5 %,</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pork 13.5 %, skimmed milk powder 11.7 % and eggs 10.2 % below EU-15 level. After a</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tendency towards further increase of the price gaps in the years 1993 to 1996, the difference</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to EU-15 prices generally decreased </a:t>
            </a:r>
            <a:r>
              <a:rPr lang="hu-HU" sz="1700" dirty="0">
                <a:solidFill>
                  <a:prstClr val="black"/>
                </a:solidFill>
                <a:latin typeface="Times New Roman" panose="02020603050405020304" pitchFamily="18" charset="0"/>
                <a:cs typeface="Times New Roman" panose="02020603050405020304" pitchFamily="18" charset="0"/>
              </a:rPr>
              <a:t>______________</a:t>
            </a:r>
            <a:r>
              <a:rPr lang="en-US" sz="1700" dirty="0">
                <a:solidFill>
                  <a:prstClr val="black"/>
                </a:solidFill>
                <a:latin typeface="Times New Roman" panose="02020603050405020304" pitchFamily="18" charset="0"/>
                <a:cs typeface="Times New Roman" panose="02020603050405020304" pitchFamily="18" charset="0"/>
              </a:rPr>
              <a:t> The only </a:t>
            </a:r>
            <a:r>
              <a:rPr lang="hu-HU" sz="1700" dirty="0">
                <a:solidFill>
                  <a:prstClr val="black"/>
                </a:solidFill>
                <a:latin typeface="Times New Roman" panose="02020603050405020304" pitchFamily="18" charset="0"/>
                <a:cs typeface="Times New Roman" panose="02020603050405020304" pitchFamily="18" charset="0"/>
              </a:rPr>
              <a:t>________</a:t>
            </a:r>
            <a:r>
              <a:rPr lang="en-US" sz="1700" dirty="0">
                <a:solidFill>
                  <a:prstClr val="black"/>
                </a:solidFill>
                <a:latin typeface="Times New Roman" panose="02020603050405020304" pitchFamily="18" charset="0"/>
                <a:cs typeface="Times New Roman" panose="02020603050405020304" pitchFamily="18" charset="0"/>
              </a:rPr>
              <a:t> is</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poultry where meat prices declined from a –3.5 % level in 1994 to a level –45 % below EU-</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15 price levels in 2000. In the year 2000 for most of the livestock products the </a:t>
            </a:r>
            <a:r>
              <a:rPr lang="hu-HU" sz="1700" dirty="0">
                <a:solidFill>
                  <a:prstClr val="black"/>
                </a:solidFill>
                <a:latin typeface="Times New Roman" panose="02020603050405020304" pitchFamily="18" charset="0"/>
                <a:cs typeface="Times New Roman" panose="02020603050405020304" pitchFamily="18" charset="0"/>
              </a:rPr>
              <a:t>__________</a:t>
            </a:r>
            <a:r>
              <a:rPr lang="en-US" sz="1700" dirty="0">
                <a:solidFill>
                  <a:prstClr val="black"/>
                </a:solidFill>
                <a:latin typeface="Times New Roman" panose="02020603050405020304" pitchFamily="18" charset="0"/>
                <a:cs typeface="Times New Roman" panose="02020603050405020304" pitchFamily="18" charset="0"/>
              </a:rPr>
              <a:t> have</a:t>
            </a:r>
            <a:r>
              <a:rPr lang="hu-HU" sz="1700" dirty="0">
                <a:solidFill>
                  <a:prstClr val="black"/>
                </a:solidFill>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again widened, except for butter and eggs.</a:t>
            </a:r>
            <a:endParaRPr lang="hu-HU" sz="1700" dirty="0">
              <a:solidFill>
                <a:prstClr val="black"/>
              </a:solidFill>
              <a:latin typeface="Times New Roman" panose="02020603050405020304" pitchFamily="18" charset="0"/>
              <a:cs typeface="Times New Roman" panose="02020603050405020304" pitchFamily="18" charset="0"/>
            </a:endParaRPr>
          </a:p>
          <a:p>
            <a:pPr marL="0" lvl="0" indent="0" algn="just" defTabSz="914400">
              <a:lnSpc>
                <a:spcPct val="120000"/>
              </a:lnSpc>
              <a:spcBef>
                <a:spcPts val="1000"/>
              </a:spcBef>
              <a:spcAft>
                <a:spcPts val="0"/>
              </a:spcAft>
              <a:buClr>
                <a:srgbClr val="B71E42"/>
              </a:buClr>
              <a:buSzPct val="100000"/>
              <a:buNone/>
            </a:pPr>
            <a:r>
              <a:rPr lang="hu-HU" sz="1700" dirty="0">
                <a:solidFill>
                  <a:prstClr val="black"/>
                </a:solidFill>
                <a:latin typeface="Gill Sans MT" panose="020B0502020104020203"/>
              </a:rPr>
              <a:t>Forrás: </a:t>
            </a:r>
            <a:r>
              <a:rPr lang="hu-HU" sz="1700" dirty="0">
                <a:solidFill>
                  <a:prstClr val="black"/>
                </a:solidFill>
                <a:latin typeface="Gill Sans MT" panose="020B0502020104020203"/>
                <a:hlinkClick r:id="rId2"/>
              </a:rPr>
              <a:t>http://ec.europa.eu/agriculture/external/enlarge/publi/countryrep/hungary.pdf</a:t>
            </a:r>
            <a:endParaRPr lang="hu-HU" sz="1700" dirty="0">
              <a:solidFill>
                <a:prstClr val="black"/>
              </a:solidFill>
              <a:latin typeface="Gill Sans MT" panose="020B0502020104020203"/>
            </a:endParaRPr>
          </a:p>
          <a:p>
            <a:pPr marL="0" lvl="0" indent="0" algn="ctr" defTabSz="914400">
              <a:lnSpc>
                <a:spcPct val="120000"/>
              </a:lnSpc>
              <a:spcBef>
                <a:spcPts val="1000"/>
              </a:spcBef>
              <a:spcAft>
                <a:spcPts val="0"/>
              </a:spcAft>
              <a:buClr>
                <a:srgbClr val="B71E42"/>
              </a:buClr>
              <a:buSzPct val="100000"/>
              <a:buNone/>
            </a:pPr>
            <a:r>
              <a:rPr lang="hu-HU" sz="1700" b="1" dirty="0">
                <a:solidFill>
                  <a:srgbClr val="00B050"/>
                </a:solidFill>
                <a:latin typeface="Times New Roman" panose="02020603050405020304" pitchFamily="18" charset="0"/>
                <a:cs typeface="Times New Roman" panose="02020603050405020304" pitchFamily="18" charset="0"/>
              </a:rPr>
              <a:t>a:  </a:t>
            </a:r>
            <a:r>
              <a:rPr lang="hu-HU" sz="1700" b="1" dirty="0" err="1">
                <a:solidFill>
                  <a:srgbClr val="00B050"/>
                </a:solidFill>
                <a:latin typeface="Times New Roman" panose="02020603050405020304" pitchFamily="18" charset="0"/>
                <a:cs typeface="Times New Roman" panose="02020603050405020304" pitchFamily="18" charset="0"/>
              </a:rPr>
              <a:t>below</a:t>
            </a:r>
            <a:r>
              <a:rPr lang="hu-HU" sz="1700" b="1" dirty="0">
                <a:solidFill>
                  <a:srgbClr val="00B050"/>
                </a:solidFill>
                <a:latin typeface="Times New Roman" panose="02020603050405020304" pitchFamily="18" charset="0"/>
                <a:cs typeface="Times New Roman" panose="02020603050405020304" pitchFamily="18" charset="0"/>
              </a:rPr>
              <a:t>		c: </a:t>
            </a:r>
            <a:r>
              <a:rPr lang="hu-HU" sz="1700" b="1" dirty="0" err="1">
                <a:solidFill>
                  <a:srgbClr val="00B050"/>
                </a:solidFill>
                <a:latin typeface="Times New Roman" panose="02020603050405020304" pitchFamily="18" charset="0"/>
                <a:cs typeface="Times New Roman" panose="02020603050405020304" pitchFamily="18" charset="0"/>
              </a:rPr>
              <a:t>constant</a:t>
            </a:r>
            <a:r>
              <a:rPr lang="hu-HU" sz="1700" b="1" dirty="0">
                <a:solidFill>
                  <a:srgbClr val="00B050"/>
                </a:solidFill>
                <a:latin typeface="Times New Roman" panose="02020603050405020304" pitchFamily="18" charset="0"/>
                <a:cs typeface="Times New Roman" panose="02020603050405020304" pitchFamily="18" charset="0"/>
              </a:rPr>
              <a:t> </a:t>
            </a:r>
            <a:r>
              <a:rPr lang="hu-HU" sz="1700" b="1" dirty="0" err="1">
                <a:solidFill>
                  <a:srgbClr val="00B050"/>
                </a:solidFill>
                <a:latin typeface="Times New Roman" panose="02020603050405020304" pitchFamily="18" charset="0"/>
                <a:cs typeface="Times New Roman" panose="02020603050405020304" pitchFamily="18" charset="0"/>
              </a:rPr>
              <a:t>pattern</a:t>
            </a:r>
            <a:r>
              <a:rPr lang="hu-HU" sz="1700" b="1" dirty="0">
                <a:solidFill>
                  <a:srgbClr val="00B050"/>
                </a:solidFill>
                <a:latin typeface="Times New Roman" panose="02020603050405020304" pitchFamily="18" charset="0"/>
                <a:cs typeface="Times New Roman" panose="02020603050405020304" pitchFamily="18" charset="0"/>
              </a:rPr>
              <a:t>			e: </a:t>
            </a:r>
            <a:r>
              <a:rPr lang="hu-HU" sz="1700" b="1" dirty="0" err="1">
                <a:solidFill>
                  <a:srgbClr val="00B050"/>
                </a:solidFill>
                <a:latin typeface="Times New Roman" panose="02020603050405020304" pitchFamily="18" charset="0"/>
                <a:cs typeface="Times New Roman" panose="02020603050405020304" pitchFamily="18" charset="0"/>
              </a:rPr>
              <a:t>price</a:t>
            </a:r>
            <a:r>
              <a:rPr lang="hu-HU" sz="1700" b="1" dirty="0">
                <a:solidFill>
                  <a:srgbClr val="00B050"/>
                </a:solidFill>
                <a:latin typeface="Times New Roman" panose="02020603050405020304" pitchFamily="18" charset="0"/>
                <a:cs typeface="Times New Roman" panose="02020603050405020304" pitchFamily="18" charset="0"/>
              </a:rPr>
              <a:t> </a:t>
            </a:r>
            <a:r>
              <a:rPr lang="hu-HU" sz="1700" b="1" dirty="0" err="1">
                <a:solidFill>
                  <a:srgbClr val="00B050"/>
                </a:solidFill>
                <a:latin typeface="Times New Roman" panose="02020603050405020304" pitchFamily="18" charset="0"/>
                <a:cs typeface="Times New Roman" panose="02020603050405020304" pitchFamily="18" charset="0"/>
              </a:rPr>
              <a:t>gaps</a:t>
            </a:r>
            <a:endParaRPr lang="hu-HU" sz="1700" b="1" dirty="0">
              <a:solidFill>
                <a:srgbClr val="00B050"/>
              </a:solidFill>
              <a:latin typeface="Times New Roman" panose="02020603050405020304" pitchFamily="18" charset="0"/>
              <a:cs typeface="Times New Roman" panose="02020603050405020304" pitchFamily="18" charset="0"/>
            </a:endParaRPr>
          </a:p>
          <a:p>
            <a:pPr marL="0" lvl="0" indent="0" algn="ctr" defTabSz="914400">
              <a:lnSpc>
                <a:spcPct val="120000"/>
              </a:lnSpc>
              <a:spcBef>
                <a:spcPts val="1000"/>
              </a:spcBef>
              <a:spcAft>
                <a:spcPts val="0"/>
              </a:spcAft>
              <a:buClr>
                <a:srgbClr val="B71E42"/>
              </a:buClr>
              <a:buSzPct val="100000"/>
              <a:buNone/>
            </a:pPr>
            <a:r>
              <a:rPr lang="hu-HU" sz="1700" b="1" dirty="0">
                <a:solidFill>
                  <a:srgbClr val="00B050"/>
                </a:solidFill>
                <a:latin typeface="Times New Roman" panose="02020603050405020304" pitchFamily="18" charset="0"/>
                <a:cs typeface="Times New Roman" panose="02020603050405020304" pitchFamily="18" charset="0"/>
              </a:rPr>
              <a:t>B: </a:t>
            </a:r>
            <a:r>
              <a:rPr lang="hu-HU" sz="1700" b="1" dirty="0" err="1">
                <a:solidFill>
                  <a:srgbClr val="00B050"/>
                </a:solidFill>
                <a:latin typeface="Times New Roman" panose="02020603050405020304" pitchFamily="18" charset="0"/>
                <a:cs typeface="Times New Roman" panose="02020603050405020304" pitchFamily="18" charset="0"/>
              </a:rPr>
              <a:t>exception</a:t>
            </a:r>
            <a:r>
              <a:rPr lang="hu-HU" sz="1700" b="1" dirty="0">
                <a:solidFill>
                  <a:srgbClr val="00B050"/>
                </a:solidFill>
                <a:latin typeface="Times New Roman" panose="02020603050405020304" pitchFamily="18" charset="0"/>
                <a:cs typeface="Times New Roman" panose="02020603050405020304" pitchFamily="18" charset="0"/>
              </a:rPr>
              <a:t> 	d: </a:t>
            </a:r>
            <a:r>
              <a:rPr lang="en-US" sz="1700" b="1" dirty="0">
                <a:solidFill>
                  <a:srgbClr val="00B050"/>
                </a:solidFill>
                <a:latin typeface="Times New Roman" panose="02020603050405020304" pitchFamily="18" charset="0"/>
                <a:cs typeface="Times New Roman" panose="02020603050405020304" pitchFamily="18" charset="0"/>
              </a:rPr>
              <a:t>over the following three years</a:t>
            </a:r>
            <a:r>
              <a:rPr lang="en-US" sz="1700" b="1" dirty="0">
                <a:solidFill>
                  <a:srgbClr val="00B050"/>
                </a:solidFill>
                <a:latin typeface="Gill Sans MT" panose="020B0502020104020203"/>
              </a:rPr>
              <a:t>.</a:t>
            </a:r>
            <a:endParaRPr lang="hu-HU" sz="1700" b="1" dirty="0">
              <a:solidFill>
                <a:srgbClr val="00B050"/>
              </a:solidFill>
              <a:latin typeface="Gill Sans MT" panose="020B0502020104020203"/>
            </a:endParaRPr>
          </a:p>
          <a:p>
            <a:pPr marL="0" indent="0">
              <a:buNone/>
            </a:pPr>
            <a:endParaRPr lang="hu-HU" dirty="0"/>
          </a:p>
        </p:txBody>
      </p:sp>
    </p:spTree>
    <p:extLst>
      <p:ext uri="{BB962C8B-B14F-4D97-AF65-F5344CB8AC3E}">
        <p14:creationId xmlns:p14="http://schemas.microsoft.com/office/powerpoint/2010/main" val="3286600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46274" y="993460"/>
            <a:ext cx="8761413" cy="728480"/>
          </a:xfrm>
        </p:spPr>
        <p:txBody>
          <a:bodyPr/>
          <a:lstStyle/>
          <a:p>
            <a:pPr algn="ctr"/>
            <a:r>
              <a:rPr lang="hu-HU" b="1" dirty="0" smtClean="0"/>
              <a:t>4. </a:t>
            </a:r>
            <a:r>
              <a:rPr lang="hu-HU" b="1" dirty="0" err="1" smtClean="0"/>
              <a:t>Setting</a:t>
            </a:r>
            <a:r>
              <a:rPr lang="hu-HU" b="1" dirty="0" smtClean="0"/>
              <a:t> </a:t>
            </a:r>
            <a:r>
              <a:rPr lang="hu-HU" b="1" dirty="0" err="1" smtClean="0"/>
              <a:t>up</a:t>
            </a:r>
            <a:r>
              <a:rPr lang="hu-HU" b="1" dirty="0" smtClean="0"/>
              <a:t> a business</a:t>
            </a:r>
            <a:endParaRPr lang="hu-HU" b="1" dirty="0"/>
          </a:p>
        </p:txBody>
      </p:sp>
      <p:sp>
        <p:nvSpPr>
          <p:cNvPr id="3" name="Tartalom helye 2"/>
          <p:cNvSpPr>
            <a:spLocks noGrp="1"/>
          </p:cNvSpPr>
          <p:nvPr>
            <p:ph idx="1"/>
          </p:nvPr>
        </p:nvSpPr>
        <p:spPr>
          <a:xfrm>
            <a:off x="136478" y="2333767"/>
            <a:ext cx="12055522" cy="4524234"/>
          </a:xfrm>
        </p:spPr>
        <p:txBody>
          <a:bodyPr>
            <a:normAutofit fontScale="92500" lnSpcReduction="10000"/>
          </a:bodyPr>
          <a:lstStyle/>
          <a:p>
            <a:pPr marL="0" indent="0" algn="ctr">
              <a:buNone/>
            </a:pPr>
            <a:r>
              <a:rPr lang="en-US" b="1" dirty="0"/>
              <a:t>Registration of a Corporation in Hungary</a:t>
            </a:r>
          </a:p>
          <a:p>
            <a:pPr marL="0" indent="0" algn="just">
              <a:buNone/>
            </a:pPr>
            <a:r>
              <a:rPr lang="en-US" dirty="0"/>
              <a:t>On submitting an application to incorporate, the following details should be provided:</a:t>
            </a:r>
          </a:p>
          <a:p>
            <a:pPr algn="just"/>
            <a:r>
              <a:rPr lang="en-US" dirty="0"/>
              <a:t>A commercial license</a:t>
            </a:r>
          </a:p>
          <a:p>
            <a:pPr algn="just"/>
            <a:r>
              <a:rPr lang="en-US" dirty="0"/>
              <a:t>Documents of incorporation</a:t>
            </a:r>
          </a:p>
          <a:p>
            <a:pPr algn="just"/>
            <a:r>
              <a:rPr lang="en-US" dirty="0"/>
              <a:t>Business name of the company and the address of its registered offices or of its owners.</a:t>
            </a:r>
          </a:p>
          <a:p>
            <a:pPr algn="just"/>
            <a:r>
              <a:rPr lang="en-US" dirty="0"/>
              <a:t>Location of the company's activities</a:t>
            </a:r>
          </a:p>
          <a:p>
            <a:pPr algn="just"/>
            <a:r>
              <a:rPr lang="en-US" dirty="0"/>
              <a:t>Type of activities</a:t>
            </a:r>
          </a:p>
          <a:p>
            <a:pPr algn="just"/>
            <a:r>
              <a:rPr lang="en-US" dirty="0"/>
              <a:t>Form of incorporation</a:t>
            </a:r>
          </a:p>
          <a:p>
            <a:pPr algn="just"/>
            <a:r>
              <a:rPr lang="en-US" dirty="0"/>
              <a:t>Approval for foreign </a:t>
            </a:r>
            <a:r>
              <a:rPr lang="en-US" dirty="0" smtClean="0"/>
              <a:t>workers</a:t>
            </a:r>
            <a:endParaRPr lang="hu-HU" dirty="0"/>
          </a:p>
          <a:p>
            <a:pPr marL="0" indent="0" algn="just">
              <a:buNone/>
            </a:pPr>
            <a:r>
              <a:rPr lang="en-US" dirty="0" smtClean="0"/>
              <a:t>In </a:t>
            </a:r>
            <a:r>
              <a:rPr lang="en-US" dirty="0"/>
              <a:t>Hungary, when registering a company, it automatically becomes a member of the local Chamber of Commerce. </a:t>
            </a:r>
            <a:endParaRPr lang="hu-HU" dirty="0" smtClean="0"/>
          </a:p>
          <a:p>
            <a:pPr marL="0" indent="0">
              <a:buNone/>
            </a:pPr>
            <a:endParaRPr lang="hu-HU" sz="1400" dirty="0" smtClean="0">
              <a:solidFill>
                <a:srgbClr val="FF0000"/>
              </a:solidFill>
            </a:endParaRPr>
          </a:p>
          <a:p>
            <a:pPr marL="0" indent="0">
              <a:buNone/>
            </a:pPr>
            <a:r>
              <a:rPr lang="hu-HU" sz="1400" dirty="0" smtClean="0">
                <a:solidFill>
                  <a:srgbClr val="FF0000"/>
                </a:solidFill>
              </a:rPr>
              <a:t>Forrás</a:t>
            </a:r>
            <a:r>
              <a:rPr lang="hu-HU" sz="1400" dirty="0">
                <a:solidFill>
                  <a:srgbClr val="FF0000"/>
                </a:solidFill>
              </a:rPr>
              <a:t>: http://www.worldwide-tax.com/hungary/hungary_company_formation.asp</a:t>
            </a:r>
          </a:p>
        </p:txBody>
      </p:sp>
    </p:spTree>
    <p:extLst>
      <p:ext uri="{BB962C8B-B14F-4D97-AF65-F5344CB8AC3E}">
        <p14:creationId xmlns:p14="http://schemas.microsoft.com/office/powerpoint/2010/main" val="1922854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13018" y="1029807"/>
            <a:ext cx="8761413" cy="728480"/>
          </a:xfrm>
        </p:spPr>
        <p:txBody>
          <a:bodyPr/>
          <a:lstStyle/>
          <a:p>
            <a:pPr algn="ctr"/>
            <a:r>
              <a:rPr lang="hu-HU" b="1" dirty="0" err="1" smtClean="0"/>
              <a:t>Setting</a:t>
            </a:r>
            <a:r>
              <a:rPr lang="hu-HU" b="1" dirty="0" smtClean="0"/>
              <a:t> </a:t>
            </a:r>
            <a:r>
              <a:rPr lang="hu-HU" b="1" dirty="0" err="1" smtClean="0"/>
              <a:t>up</a:t>
            </a:r>
            <a:r>
              <a:rPr lang="hu-HU" b="1" dirty="0" smtClean="0"/>
              <a:t> a business</a:t>
            </a:r>
            <a:endParaRPr lang="hu-HU" b="1" dirty="0"/>
          </a:p>
        </p:txBody>
      </p:sp>
      <p:sp>
        <p:nvSpPr>
          <p:cNvPr id="3" name="Tartalom helye 2"/>
          <p:cNvSpPr>
            <a:spLocks noGrp="1"/>
          </p:cNvSpPr>
          <p:nvPr>
            <p:ph idx="1"/>
          </p:nvPr>
        </p:nvSpPr>
        <p:spPr>
          <a:xfrm>
            <a:off x="1" y="2210937"/>
            <a:ext cx="12192000" cy="4544705"/>
          </a:xfrm>
        </p:spPr>
        <p:txBody>
          <a:bodyPr>
            <a:normAutofit fontScale="70000" lnSpcReduction="20000"/>
          </a:bodyPr>
          <a:lstStyle/>
          <a:p>
            <a:pPr marL="0" indent="0" algn="ctr">
              <a:buNone/>
            </a:pPr>
            <a:r>
              <a:rPr lang="en-US" sz="1900" b="1" dirty="0"/>
              <a:t>Hungary Forms of Incorporation</a:t>
            </a:r>
          </a:p>
          <a:p>
            <a:pPr marL="0" indent="0" algn="just">
              <a:buNone/>
            </a:pPr>
            <a:endParaRPr lang="en-US" sz="1900" dirty="0"/>
          </a:p>
          <a:p>
            <a:pPr marL="0" indent="0" algn="just">
              <a:buNone/>
            </a:pPr>
            <a:r>
              <a:rPr lang="en-US" sz="2000" dirty="0"/>
              <a:t>A </a:t>
            </a:r>
            <a:r>
              <a:rPr lang="en-US" sz="2000" b="1" u="sng" dirty="0"/>
              <a:t>Limited Partnership </a:t>
            </a:r>
            <a:r>
              <a:rPr lang="en-US" sz="2000" dirty="0"/>
              <a:t>(with the letters BT added after the name of the Partnership).</a:t>
            </a:r>
          </a:p>
          <a:p>
            <a:pPr algn="just"/>
            <a:r>
              <a:rPr lang="en-US" sz="2000" dirty="0"/>
              <a:t>At least one of the </a:t>
            </a:r>
            <a:r>
              <a:rPr lang="en-US" sz="2000" u="sng" dirty="0">
                <a:solidFill>
                  <a:srgbClr val="FF0000"/>
                </a:solidFill>
              </a:rPr>
              <a:t>general partners </a:t>
            </a:r>
            <a:r>
              <a:rPr lang="en-US" sz="2000" dirty="0"/>
              <a:t>has </a:t>
            </a:r>
            <a:r>
              <a:rPr lang="en-US" sz="2000" u="sng" dirty="0">
                <a:solidFill>
                  <a:srgbClr val="FF0000"/>
                </a:solidFill>
              </a:rPr>
              <a:t>unlimited liability </a:t>
            </a:r>
            <a:r>
              <a:rPr lang="en-US" sz="2000" dirty="0"/>
              <a:t>for the joint obligation, the other partners </a:t>
            </a:r>
            <a:r>
              <a:rPr lang="en-US" sz="2000" u="sng" dirty="0">
                <a:solidFill>
                  <a:srgbClr val="FF0000"/>
                </a:solidFill>
              </a:rPr>
              <a:t>bear only limited liability</a:t>
            </a:r>
            <a:r>
              <a:rPr lang="en-US" sz="2000" dirty="0"/>
              <a:t>. It is legally possible for the general partner to be a limited liability company.</a:t>
            </a:r>
          </a:p>
          <a:p>
            <a:pPr algn="just"/>
            <a:r>
              <a:rPr lang="en-US" sz="2000" dirty="0"/>
              <a:t>A partnership, whether general or limited, is not allowed to be a partner with unlimited liability in any other partnership. </a:t>
            </a:r>
          </a:p>
          <a:p>
            <a:pPr marL="0" indent="0" algn="just">
              <a:buNone/>
            </a:pPr>
            <a:r>
              <a:rPr lang="en-US" sz="2000" dirty="0"/>
              <a:t>A </a:t>
            </a:r>
            <a:r>
              <a:rPr lang="en-US" sz="2000" b="1" u="sng" dirty="0"/>
              <a:t>Joint Stock Company</a:t>
            </a:r>
            <a:r>
              <a:rPr lang="en-US" sz="2000" u="sng" dirty="0"/>
              <a:t> </a:t>
            </a:r>
            <a:r>
              <a:rPr lang="en-US" sz="2000" dirty="0"/>
              <a:t>(with the letters RT added after the name of the Company).</a:t>
            </a:r>
          </a:p>
          <a:p>
            <a:pPr algn="just"/>
            <a:r>
              <a:rPr lang="en-US" sz="2000" dirty="0"/>
              <a:t>A company of this sort may be a private company or a public company that is traded on the Stock Exchange. A joint stock company may have a single shareholder, but its board of directors must have at least 3 members but no more than 11. The shareholders in a private joint stock company may appoint a </a:t>
            </a:r>
            <a:r>
              <a:rPr lang="en-US" sz="2000" b="1" dirty="0">
                <a:solidFill>
                  <a:srgbClr val="FF0000"/>
                </a:solidFill>
              </a:rPr>
              <a:t>CEO </a:t>
            </a:r>
            <a:r>
              <a:rPr lang="en-US" sz="2000" dirty="0"/>
              <a:t>instead of a board of directors.</a:t>
            </a:r>
          </a:p>
          <a:p>
            <a:pPr algn="just"/>
            <a:r>
              <a:rPr lang="en-US" sz="2000" dirty="0"/>
              <a:t>There is a legal requirement for a minimum share capital of HUF 20 million of which HUF 10 million or 30% of the capital (whichever is the higher) shall be paid in cash.</a:t>
            </a:r>
          </a:p>
          <a:p>
            <a:pPr marL="0" indent="0" algn="just">
              <a:buNone/>
            </a:pPr>
            <a:r>
              <a:rPr lang="en-US" sz="2000" dirty="0" smtClean="0"/>
              <a:t>A </a:t>
            </a:r>
            <a:r>
              <a:rPr lang="en-US" sz="2000" b="1" u="sng" dirty="0"/>
              <a:t>Limited Company</a:t>
            </a:r>
            <a:r>
              <a:rPr lang="en-US" sz="2000" dirty="0"/>
              <a:t> (with the letters KFT added after the name of the Company)</a:t>
            </a:r>
          </a:p>
          <a:p>
            <a:pPr algn="just"/>
            <a:r>
              <a:rPr lang="en-US" sz="2000" dirty="0"/>
              <a:t>As distinct from an RT company, a company of the KFT category may not </a:t>
            </a:r>
            <a:r>
              <a:rPr lang="en-US" sz="2000" u="sng" dirty="0">
                <a:solidFill>
                  <a:srgbClr val="FF0000"/>
                </a:solidFill>
              </a:rPr>
              <a:t>raise capital </a:t>
            </a:r>
            <a:r>
              <a:rPr lang="en-US" sz="2000" dirty="0"/>
              <a:t>from the public. The shareholders have limited liability. The minimum equity must be in excess of HUF 3 million, of which at least HUF 1 million or at least 30% of the total capital (whichever is the higher) must be paid in cash. Similarly, each shareholder must have a minimum share capital of HUF 100,000.</a:t>
            </a:r>
          </a:p>
          <a:p>
            <a:r>
              <a:rPr lang="en-US" sz="2000" dirty="0"/>
              <a:t>A KFT company with a single shareholder or a company with a registered share capital in excess of HUF 50 million is obliged to submit audited accounts. </a:t>
            </a:r>
          </a:p>
          <a:p>
            <a:pPr marL="0" indent="0">
              <a:buNone/>
            </a:pPr>
            <a:endParaRPr lang="en-US" sz="1900" dirty="0"/>
          </a:p>
          <a:p>
            <a:pPr marL="0" indent="0">
              <a:buNone/>
            </a:pPr>
            <a:endParaRPr lang="en-US" sz="1900" dirty="0"/>
          </a:p>
          <a:p>
            <a:pPr marL="0" indent="0">
              <a:buNone/>
            </a:pPr>
            <a:endParaRPr lang="en-US" dirty="0"/>
          </a:p>
          <a:p>
            <a:pPr marL="0" indent="0">
              <a:buNone/>
            </a:pPr>
            <a:endParaRPr lang="hu-HU" dirty="0"/>
          </a:p>
        </p:txBody>
      </p:sp>
    </p:spTree>
    <p:extLst>
      <p:ext uri="{BB962C8B-B14F-4D97-AF65-F5344CB8AC3E}">
        <p14:creationId xmlns:p14="http://schemas.microsoft.com/office/powerpoint/2010/main" val="472884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91933" y="1016159"/>
            <a:ext cx="8761413" cy="728480"/>
          </a:xfrm>
        </p:spPr>
        <p:txBody>
          <a:bodyPr/>
          <a:lstStyle/>
          <a:p>
            <a:pPr algn="ctr"/>
            <a:r>
              <a:rPr lang="hu-HU" b="1" dirty="0" err="1" smtClean="0"/>
              <a:t>Balance</a:t>
            </a:r>
            <a:r>
              <a:rPr lang="hu-HU" b="1" dirty="0" smtClean="0"/>
              <a:t> </a:t>
            </a:r>
            <a:r>
              <a:rPr lang="hu-HU" b="1" dirty="0" err="1" smtClean="0"/>
              <a:t>sheet</a:t>
            </a:r>
            <a:r>
              <a:rPr lang="hu-HU" b="1" dirty="0" smtClean="0"/>
              <a:t>/business </a:t>
            </a:r>
            <a:r>
              <a:rPr lang="hu-HU" b="1" dirty="0" err="1" smtClean="0"/>
              <a:t>plan</a:t>
            </a:r>
            <a:r>
              <a:rPr lang="hu-HU" b="1" dirty="0" smtClean="0"/>
              <a:t>/market </a:t>
            </a:r>
            <a:r>
              <a:rPr lang="hu-HU" b="1" dirty="0" err="1" smtClean="0"/>
              <a:t>share</a:t>
            </a:r>
            <a:r>
              <a:rPr lang="hu-HU" b="1" dirty="0" smtClean="0"/>
              <a:t>/</a:t>
            </a:r>
            <a:r>
              <a:rPr lang="hu-HU" b="1" dirty="0" err="1" smtClean="0"/>
              <a:t>dividend</a:t>
            </a:r>
            <a:r>
              <a:rPr lang="hu-HU" b="1" dirty="0" smtClean="0"/>
              <a:t>/</a:t>
            </a:r>
            <a:r>
              <a:rPr lang="hu-HU" b="1" dirty="0" err="1" smtClean="0"/>
              <a:t>tax</a:t>
            </a:r>
            <a:r>
              <a:rPr lang="hu-HU" b="1" dirty="0" smtClean="0"/>
              <a:t> </a:t>
            </a:r>
            <a:r>
              <a:rPr lang="hu-HU" b="1" dirty="0" err="1" smtClean="0"/>
              <a:t>paradise</a:t>
            </a:r>
            <a:endParaRPr lang="hu-HU" b="1" dirty="0"/>
          </a:p>
        </p:txBody>
      </p:sp>
      <p:sp>
        <p:nvSpPr>
          <p:cNvPr id="3" name="Tartalom helye 2"/>
          <p:cNvSpPr>
            <a:spLocks noGrp="1"/>
          </p:cNvSpPr>
          <p:nvPr>
            <p:ph idx="1"/>
          </p:nvPr>
        </p:nvSpPr>
        <p:spPr>
          <a:xfrm>
            <a:off x="464024" y="2603499"/>
            <a:ext cx="11354938" cy="3851891"/>
          </a:xfrm>
        </p:spPr>
        <p:txBody>
          <a:bodyPr>
            <a:normAutofit/>
          </a:bodyPr>
          <a:lstStyle/>
          <a:p>
            <a:pPr algn="just">
              <a:lnSpc>
                <a:spcPct val="160000"/>
              </a:lnSpc>
            </a:pPr>
            <a:r>
              <a:rPr lang="en-US" b="1" dirty="0"/>
              <a:t>a payment of money by a company to its </a:t>
            </a:r>
            <a:r>
              <a:rPr lang="en-US" b="1" dirty="0" smtClean="0"/>
              <a:t>shareholders</a:t>
            </a:r>
            <a:r>
              <a:rPr lang="hu-HU" dirty="0" smtClean="0"/>
              <a:t> __________________________________</a:t>
            </a:r>
          </a:p>
          <a:p>
            <a:pPr algn="just">
              <a:lnSpc>
                <a:spcPct val="160000"/>
              </a:lnSpc>
            </a:pPr>
            <a:r>
              <a:rPr lang="hu-HU" b="1" dirty="0" smtClean="0"/>
              <a:t>A </a:t>
            </a:r>
            <a:r>
              <a:rPr lang="hu-HU" b="1" dirty="0" err="1" smtClean="0"/>
              <a:t>place</a:t>
            </a:r>
            <a:r>
              <a:rPr lang="hu-HU" b="1" dirty="0" smtClean="0"/>
              <a:t> </a:t>
            </a:r>
            <a:r>
              <a:rPr lang="hu-HU" b="1" dirty="0" err="1" smtClean="0"/>
              <a:t>where</a:t>
            </a:r>
            <a:r>
              <a:rPr lang="hu-HU" b="1" dirty="0" smtClean="0"/>
              <a:t> </a:t>
            </a:r>
            <a:r>
              <a:rPr lang="hu-HU" b="1" dirty="0" err="1" smtClean="0"/>
              <a:t>taxes</a:t>
            </a:r>
            <a:r>
              <a:rPr lang="hu-HU" b="1" dirty="0" smtClean="0"/>
              <a:t> </a:t>
            </a:r>
            <a:r>
              <a:rPr lang="hu-HU" b="1" dirty="0" err="1" smtClean="0"/>
              <a:t>are</a:t>
            </a:r>
            <a:r>
              <a:rPr lang="hu-HU" b="1" dirty="0" smtClean="0"/>
              <a:t> </a:t>
            </a:r>
            <a:r>
              <a:rPr lang="hu-HU" b="1" dirty="0" err="1" smtClean="0"/>
              <a:t>so</a:t>
            </a:r>
            <a:r>
              <a:rPr lang="hu-HU" b="1" dirty="0" smtClean="0"/>
              <a:t> </a:t>
            </a:r>
            <a:r>
              <a:rPr lang="hu-HU" b="1" dirty="0" err="1" smtClean="0"/>
              <a:t>low</a:t>
            </a:r>
            <a:r>
              <a:rPr lang="hu-HU" b="1" dirty="0" smtClean="0"/>
              <a:t> </a:t>
            </a:r>
            <a:r>
              <a:rPr lang="hu-HU" b="1" dirty="0" err="1" smtClean="0"/>
              <a:t>that</a:t>
            </a:r>
            <a:r>
              <a:rPr lang="hu-HU" b="1" dirty="0" smtClean="0"/>
              <a:t> </a:t>
            </a:r>
            <a:r>
              <a:rPr lang="hu-HU" b="1" dirty="0" err="1" smtClean="0"/>
              <a:t>encourages</a:t>
            </a:r>
            <a:r>
              <a:rPr lang="hu-HU" b="1" dirty="0" smtClean="0"/>
              <a:t> </a:t>
            </a:r>
            <a:r>
              <a:rPr lang="hu-HU" b="1" dirty="0" err="1" smtClean="0"/>
              <a:t>companies</a:t>
            </a:r>
            <a:r>
              <a:rPr lang="hu-HU" b="1" dirty="0" smtClean="0"/>
              <a:t> </a:t>
            </a:r>
            <a:r>
              <a:rPr lang="hu-HU" b="1" dirty="0" err="1" smtClean="0"/>
              <a:t>to</a:t>
            </a:r>
            <a:r>
              <a:rPr lang="hu-HU" b="1" dirty="0" smtClean="0"/>
              <a:t> </a:t>
            </a:r>
            <a:r>
              <a:rPr lang="hu-HU" b="1" dirty="0" err="1" smtClean="0"/>
              <a:t>set</a:t>
            </a:r>
            <a:r>
              <a:rPr lang="hu-HU" b="1" dirty="0" smtClean="0"/>
              <a:t> </a:t>
            </a:r>
            <a:r>
              <a:rPr lang="hu-HU" b="1" dirty="0" err="1" smtClean="0"/>
              <a:t>up</a:t>
            </a:r>
            <a:r>
              <a:rPr lang="hu-HU" b="1" dirty="0" smtClean="0"/>
              <a:t> </a:t>
            </a:r>
            <a:r>
              <a:rPr lang="hu-HU" b="1" dirty="0" err="1" smtClean="0"/>
              <a:t>their</a:t>
            </a:r>
            <a:r>
              <a:rPr lang="hu-HU" b="1" dirty="0" smtClean="0"/>
              <a:t> main </a:t>
            </a:r>
            <a:r>
              <a:rPr lang="hu-HU" b="1" dirty="0" err="1" smtClean="0"/>
              <a:t>offices</a:t>
            </a:r>
            <a:r>
              <a:rPr lang="hu-HU" b="1" dirty="0" smtClean="0"/>
              <a:t> here</a:t>
            </a:r>
            <a:r>
              <a:rPr lang="hu-HU" dirty="0" smtClean="0"/>
              <a:t>______________________________</a:t>
            </a:r>
          </a:p>
          <a:p>
            <a:pPr algn="just">
              <a:lnSpc>
                <a:spcPct val="160000"/>
              </a:lnSpc>
            </a:pPr>
            <a:r>
              <a:rPr lang="en-US" b="1" dirty="0"/>
              <a:t>A statement of the financial position of an </a:t>
            </a:r>
            <a:r>
              <a:rPr lang="en-US" b="1" dirty="0" smtClean="0"/>
              <a:t>organization</a:t>
            </a:r>
            <a:r>
              <a:rPr lang="hu-HU" dirty="0" smtClean="0"/>
              <a:t> _____________________________________</a:t>
            </a:r>
          </a:p>
          <a:p>
            <a:pPr algn="just">
              <a:lnSpc>
                <a:spcPct val="160000"/>
              </a:lnSpc>
            </a:pPr>
            <a:r>
              <a:rPr lang="en-US" b="1" dirty="0"/>
              <a:t>A summary of how a business owner, manager, or entrepreneur intends to organize an entrepreneurial </a:t>
            </a:r>
            <a:r>
              <a:rPr lang="en-US" b="1" dirty="0" smtClean="0"/>
              <a:t>endeavor</a:t>
            </a:r>
            <a:r>
              <a:rPr lang="hu-HU" b="1" dirty="0" smtClean="0"/>
              <a:t> </a:t>
            </a:r>
            <a:r>
              <a:rPr lang="hu-HU" dirty="0" smtClean="0"/>
              <a:t>____________________________________________</a:t>
            </a:r>
          </a:p>
          <a:p>
            <a:pPr algn="just">
              <a:lnSpc>
                <a:spcPct val="160000"/>
              </a:lnSpc>
            </a:pPr>
            <a:r>
              <a:rPr lang="en-US" b="1" dirty="0"/>
              <a:t>Percentage of some market held by a </a:t>
            </a:r>
            <a:r>
              <a:rPr lang="en-US" b="1" dirty="0" smtClean="0"/>
              <a:t>company</a:t>
            </a:r>
            <a:r>
              <a:rPr lang="hu-HU" dirty="0" smtClean="0"/>
              <a:t> _____________________________________________</a:t>
            </a:r>
            <a:endParaRPr lang="hu-HU" dirty="0"/>
          </a:p>
        </p:txBody>
      </p:sp>
    </p:spTree>
    <p:extLst>
      <p:ext uri="{BB962C8B-B14F-4D97-AF65-F5344CB8AC3E}">
        <p14:creationId xmlns:p14="http://schemas.microsoft.com/office/powerpoint/2010/main" val="4079432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7467" y="1002511"/>
            <a:ext cx="8761413" cy="728480"/>
          </a:xfrm>
        </p:spPr>
        <p:txBody>
          <a:bodyPr/>
          <a:lstStyle/>
          <a:p>
            <a:pPr algn="ctr"/>
            <a:r>
              <a:rPr lang="en-US" b="1" dirty="0"/>
              <a:t>When Launching Your Startup, Consider These </a:t>
            </a:r>
            <a:r>
              <a:rPr lang="hu-HU" b="1" dirty="0" smtClean="0"/>
              <a:t>3</a:t>
            </a:r>
            <a:r>
              <a:rPr lang="en-US" b="1" dirty="0" smtClean="0"/>
              <a:t> </a:t>
            </a:r>
            <a:r>
              <a:rPr lang="en-US" b="1" dirty="0"/>
              <a:t>Risks</a:t>
            </a:r>
            <a:endParaRPr lang="hu-HU" b="1" dirty="0"/>
          </a:p>
        </p:txBody>
      </p:sp>
      <p:sp>
        <p:nvSpPr>
          <p:cNvPr id="3" name="Tartalom helye 2"/>
          <p:cNvSpPr>
            <a:spLocks noGrp="1"/>
          </p:cNvSpPr>
          <p:nvPr>
            <p:ph idx="1"/>
          </p:nvPr>
        </p:nvSpPr>
        <p:spPr>
          <a:xfrm>
            <a:off x="313898" y="2325458"/>
            <a:ext cx="11668836" cy="4619767"/>
          </a:xfrm>
        </p:spPr>
        <p:txBody>
          <a:bodyPr>
            <a:normAutofit fontScale="92500"/>
          </a:bodyPr>
          <a:lstStyle/>
          <a:p>
            <a:pPr marL="0" indent="0" algn="just">
              <a:buNone/>
            </a:pPr>
            <a:r>
              <a:rPr lang="en-US" dirty="0"/>
              <a:t>Starting a business has never been more exciting. </a:t>
            </a:r>
            <a:r>
              <a:rPr lang="hu-HU" dirty="0" smtClean="0"/>
              <a:t>The </a:t>
            </a:r>
            <a:r>
              <a:rPr lang="hu-HU" dirty="0" err="1" smtClean="0"/>
              <a:t>global</a:t>
            </a:r>
            <a:r>
              <a:rPr lang="hu-HU" dirty="0" smtClean="0"/>
              <a:t> </a:t>
            </a:r>
            <a:r>
              <a:rPr lang="en-US" dirty="0" smtClean="0"/>
              <a:t>economy </a:t>
            </a:r>
            <a:r>
              <a:rPr lang="en-US" dirty="0"/>
              <a:t>is rich with opportunity, innovation and potential. But at the same time, it is also </a:t>
            </a:r>
            <a:r>
              <a:rPr lang="en-US" b="1" dirty="0"/>
              <a:t>fraught with high-stakes risks</a:t>
            </a:r>
            <a:r>
              <a:rPr lang="en-US" dirty="0"/>
              <a:t>. And while it may be scary to </a:t>
            </a:r>
            <a:r>
              <a:rPr lang="hu-HU" dirty="0" err="1" smtClean="0"/>
              <a:t>jump</a:t>
            </a:r>
            <a:r>
              <a:rPr lang="hu-HU" dirty="0" smtClean="0"/>
              <a:t> </a:t>
            </a:r>
            <a:r>
              <a:rPr lang="en-US" dirty="0" smtClean="0"/>
              <a:t>into </a:t>
            </a:r>
            <a:r>
              <a:rPr lang="en-US" dirty="0"/>
              <a:t>the </a:t>
            </a:r>
            <a:r>
              <a:rPr lang="en-US" dirty="0" smtClean="0"/>
              <a:t>deep</a:t>
            </a:r>
            <a:r>
              <a:rPr lang="hu-HU" dirty="0" smtClean="0"/>
              <a:t>. </a:t>
            </a:r>
          </a:p>
          <a:p>
            <a:pPr marL="0" indent="0" algn="just">
              <a:buNone/>
            </a:pPr>
            <a:r>
              <a:rPr lang="en-US" dirty="0"/>
              <a:t>In my </a:t>
            </a:r>
            <a:r>
              <a:rPr lang="en-US" dirty="0" smtClean="0"/>
              <a:t>experience</a:t>
            </a:r>
            <a:r>
              <a:rPr lang="hu-HU" dirty="0" smtClean="0"/>
              <a:t>, </a:t>
            </a:r>
            <a:r>
              <a:rPr lang="en-US" dirty="0" smtClean="0"/>
              <a:t>I </a:t>
            </a:r>
            <a:r>
              <a:rPr lang="en-US" dirty="0"/>
              <a:t>have found there are five key risks in starting any business. Fortunately, if you are able to identify these risks early on and determine how to approach them, you will up your chance for </a:t>
            </a:r>
            <a:r>
              <a:rPr lang="en-US" dirty="0" smtClean="0"/>
              <a:t>success.</a:t>
            </a:r>
            <a:endParaRPr lang="hu-HU" dirty="0" smtClean="0"/>
          </a:p>
          <a:p>
            <a:pPr algn="just">
              <a:buAutoNum type="arabicPeriod"/>
            </a:pPr>
            <a:r>
              <a:rPr lang="en-US" b="1" dirty="0" smtClean="0">
                <a:solidFill>
                  <a:srgbClr val="FF0000"/>
                </a:solidFill>
              </a:rPr>
              <a:t>Product </a:t>
            </a:r>
            <a:r>
              <a:rPr lang="en-US" b="1" dirty="0">
                <a:solidFill>
                  <a:srgbClr val="FF0000"/>
                </a:solidFill>
              </a:rPr>
              <a:t>risk</a:t>
            </a:r>
            <a:r>
              <a:rPr lang="en-US" b="1" dirty="0"/>
              <a:t>. </a:t>
            </a:r>
            <a:r>
              <a:rPr lang="en-US" dirty="0"/>
              <a:t>Decide what you are selling. It </a:t>
            </a:r>
            <a:r>
              <a:rPr lang="en-US" dirty="0" smtClean="0"/>
              <a:t>seems</a:t>
            </a:r>
            <a:r>
              <a:rPr lang="hu-HU" dirty="0" smtClean="0"/>
              <a:t> </a:t>
            </a:r>
            <a:r>
              <a:rPr lang="en-US" dirty="0" smtClean="0"/>
              <a:t>an </a:t>
            </a:r>
            <a:r>
              <a:rPr lang="en-US" dirty="0"/>
              <a:t>easy thing to determine -- especially for an entrepreneur. But the ability to explain what your product is, the problem(s) it solves, and why it’s worth investing in is much harder than it </a:t>
            </a:r>
            <a:r>
              <a:rPr lang="en-US" dirty="0" smtClean="0"/>
              <a:t>seems</a:t>
            </a:r>
            <a:r>
              <a:rPr lang="hu-HU" dirty="0" smtClean="0"/>
              <a:t>. </a:t>
            </a:r>
            <a:r>
              <a:rPr lang="en-US" dirty="0" smtClean="0"/>
              <a:t>If </a:t>
            </a:r>
            <a:r>
              <a:rPr lang="en-US" dirty="0"/>
              <a:t>you can’t do that, you can’t expect people </a:t>
            </a:r>
            <a:r>
              <a:rPr lang="en-US" b="1" dirty="0">
                <a:solidFill>
                  <a:schemeClr val="tx1"/>
                </a:solidFill>
              </a:rPr>
              <a:t>to pay </a:t>
            </a:r>
            <a:r>
              <a:rPr lang="en-US" b="1" dirty="0" smtClean="0">
                <a:solidFill>
                  <a:schemeClr val="tx1"/>
                </a:solidFill>
              </a:rPr>
              <a:t>attention</a:t>
            </a:r>
            <a:r>
              <a:rPr lang="hu-HU" b="1" dirty="0" smtClean="0">
                <a:solidFill>
                  <a:schemeClr val="tx1"/>
                </a:solidFill>
              </a:rPr>
              <a:t>.</a:t>
            </a:r>
          </a:p>
          <a:p>
            <a:pPr algn="just">
              <a:buAutoNum type="arabicPeriod"/>
            </a:pPr>
            <a:r>
              <a:rPr lang="en-US" b="1" dirty="0" smtClean="0">
                <a:solidFill>
                  <a:srgbClr val="FF0000"/>
                </a:solidFill>
              </a:rPr>
              <a:t>Market </a:t>
            </a:r>
            <a:r>
              <a:rPr lang="en-US" b="1" dirty="0">
                <a:solidFill>
                  <a:srgbClr val="FF0000"/>
                </a:solidFill>
              </a:rPr>
              <a:t>risk. </a:t>
            </a:r>
            <a:r>
              <a:rPr lang="en-US" dirty="0"/>
              <a:t>Knowing your customer and why, how and where they buy related products is </a:t>
            </a:r>
            <a:r>
              <a:rPr lang="en-US" b="1" dirty="0">
                <a:solidFill>
                  <a:schemeClr val="tx1"/>
                </a:solidFill>
              </a:rPr>
              <a:t>arguably</a:t>
            </a:r>
            <a:r>
              <a:rPr lang="en-US" dirty="0"/>
              <a:t> the most important risk factor to assess before </a:t>
            </a:r>
            <a:r>
              <a:rPr lang="en-US" b="1" dirty="0">
                <a:solidFill>
                  <a:schemeClr val="tx1"/>
                </a:solidFill>
              </a:rPr>
              <a:t>launching your </a:t>
            </a:r>
            <a:r>
              <a:rPr lang="en-US" b="1" dirty="0" smtClean="0">
                <a:solidFill>
                  <a:schemeClr val="tx1"/>
                </a:solidFill>
              </a:rPr>
              <a:t>product</a:t>
            </a:r>
            <a:r>
              <a:rPr lang="hu-HU" b="1" dirty="0" smtClean="0">
                <a:solidFill>
                  <a:schemeClr val="tx1"/>
                </a:solidFill>
              </a:rPr>
              <a:t>s. </a:t>
            </a:r>
          </a:p>
          <a:p>
            <a:pPr algn="just">
              <a:buAutoNum type="arabicPeriod"/>
            </a:pPr>
            <a:r>
              <a:rPr lang="hu-HU" b="1" dirty="0" smtClean="0">
                <a:solidFill>
                  <a:srgbClr val="FF0000"/>
                </a:solidFill>
              </a:rPr>
              <a:t>Financial </a:t>
            </a:r>
            <a:r>
              <a:rPr lang="hu-HU" b="1" dirty="0" err="1" smtClean="0">
                <a:solidFill>
                  <a:srgbClr val="FF0000"/>
                </a:solidFill>
              </a:rPr>
              <a:t>risk</a:t>
            </a:r>
            <a:r>
              <a:rPr lang="hu-HU" b="1" dirty="0" smtClean="0">
                <a:solidFill>
                  <a:srgbClr val="FF0000"/>
                </a:solidFill>
              </a:rPr>
              <a:t>: </a:t>
            </a:r>
            <a:r>
              <a:rPr lang="en-US" dirty="0" smtClean="0"/>
              <a:t>First-time </a:t>
            </a:r>
            <a:r>
              <a:rPr lang="en-US" dirty="0"/>
              <a:t>entrepreneurs are fortunate to have tools such as </a:t>
            </a:r>
            <a:r>
              <a:rPr lang="en-US" dirty="0" smtClean="0"/>
              <a:t>Kickstarter</a:t>
            </a:r>
            <a:r>
              <a:rPr lang="hu-HU" dirty="0" smtClean="0"/>
              <a:t> </a:t>
            </a:r>
            <a:r>
              <a:rPr lang="en-US" dirty="0" smtClean="0"/>
              <a:t>that </a:t>
            </a:r>
            <a:r>
              <a:rPr lang="en-US" dirty="0"/>
              <a:t>enable </a:t>
            </a:r>
            <a:r>
              <a:rPr lang="en-US" b="1" dirty="0">
                <a:solidFill>
                  <a:schemeClr val="tx1"/>
                </a:solidFill>
              </a:rPr>
              <a:t>crowdfunding</a:t>
            </a:r>
            <a:r>
              <a:rPr lang="en-US" dirty="0"/>
              <a:t> to get money in the bank. In addition, friends and family, angel investors and traditional VCs are all </a:t>
            </a:r>
            <a:r>
              <a:rPr lang="en-US" b="1" dirty="0"/>
              <a:t>fertile sources of</a:t>
            </a:r>
            <a:r>
              <a:rPr lang="en-US" dirty="0"/>
              <a:t> this necessary life blood</a:t>
            </a:r>
            <a:r>
              <a:rPr lang="en-US" dirty="0" smtClean="0"/>
              <a:t>.</a:t>
            </a:r>
            <a:endParaRPr lang="hu-HU" dirty="0" smtClean="0"/>
          </a:p>
          <a:p>
            <a:pPr marL="0" indent="0" algn="just">
              <a:buNone/>
            </a:pPr>
            <a:r>
              <a:rPr lang="hu-HU" i="1" dirty="0"/>
              <a:t>Forrás: https://www.entrepreneur.com/article/234094</a:t>
            </a:r>
          </a:p>
        </p:txBody>
      </p:sp>
    </p:spTree>
    <p:extLst>
      <p:ext uri="{BB962C8B-B14F-4D97-AF65-F5344CB8AC3E}">
        <p14:creationId xmlns:p14="http://schemas.microsoft.com/office/powerpoint/2010/main" val="2137913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23694" y="812878"/>
            <a:ext cx="8761413" cy="728480"/>
          </a:xfrm>
        </p:spPr>
        <p:txBody>
          <a:bodyPr/>
          <a:lstStyle/>
          <a:p>
            <a:pPr algn="ctr"/>
            <a:r>
              <a:rPr lang="hu-HU" b="1" dirty="0" smtClean="0"/>
              <a:t>Szavak</a:t>
            </a:r>
            <a:endParaRPr lang="hu-HU" b="1" dirty="0"/>
          </a:p>
        </p:txBody>
      </p:sp>
      <p:sp>
        <p:nvSpPr>
          <p:cNvPr id="3" name="Tartalom helye 2"/>
          <p:cNvSpPr>
            <a:spLocks noGrp="1"/>
          </p:cNvSpPr>
          <p:nvPr>
            <p:ph idx="1"/>
          </p:nvPr>
        </p:nvSpPr>
        <p:spPr>
          <a:xfrm>
            <a:off x="677058" y="2985638"/>
            <a:ext cx="11436824" cy="3416300"/>
          </a:xfrm>
        </p:spPr>
        <p:txBody>
          <a:bodyPr/>
          <a:lstStyle/>
          <a:p>
            <a:r>
              <a:rPr lang="hu-HU" b="1" dirty="0" err="1" smtClean="0"/>
              <a:t>Something</a:t>
            </a:r>
            <a:r>
              <a:rPr lang="hu-HU" b="1" dirty="0" smtClean="0"/>
              <a:t> is </a:t>
            </a:r>
            <a:r>
              <a:rPr lang="hu-HU" b="1" dirty="0" err="1" smtClean="0"/>
              <a:t>fraught</a:t>
            </a:r>
            <a:r>
              <a:rPr lang="hu-HU" b="1" dirty="0" smtClean="0"/>
              <a:t> </a:t>
            </a:r>
            <a:r>
              <a:rPr lang="hu-HU" b="1" dirty="0" err="1" smtClean="0"/>
              <a:t>with</a:t>
            </a:r>
            <a:r>
              <a:rPr lang="hu-HU" b="1" dirty="0" smtClean="0"/>
              <a:t> </a:t>
            </a:r>
            <a:r>
              <a:rPr lang="hu-HU" b="1" dirty="0" err="1" smtClean="0"/>
              <a:t>risk</a:t>
            </a:r>
            <a:r>
              <a:rPr lang="hu-HU" b="1" dirty="0" smtClean="0"/>
              <a:t> </a:t>
            </a:r>
            <a:r>
              <a:rPr lang="hu-HU" dirty="0" smtClean="0"/>
              <a:t>– valami kockázatot rejt, valamit kockázat terhel</a:t>
            </a:r>
          </a:p>
          <a:p>
            <a:r>
              <a:rPr lang="hu-HU" b="1" dirty="0" err="1" smtClean="0"/>
              <a:t>To</a:t>
            </a:r>
            <a:r>
              <a:rPr lang="hu-HU" b="1" dirty="0" smtClean="0"/>
              <a:t> </a:t>
            </a:r>
            <a:r>
              <a:rPr lang="hu-HU" b="1" dirty="0" err="1" smtClean="0"/>
              <a:t>jump</a:t>
            </a:r>
            <a:r>
              <a:rPr lang="hu-HU" b="1" dirty="0" smtClean="0"/>
              <a:t> </a:t>
            </a:r>
            <a:r>
              <a:rPr lang="hu-HU" b="1" dirty="0" err="1" smtClean="0"/>
              <a:t>into</a:t>
            </a:r>
            <a:r>
              <a:rPr lang="hu-HU" b="1" dirty="0" smtClean="0"/>
              <a:t> </a:t>
            </a:r>
            <a:r>
              <a:rPr lang="hu-HU" b="1" dirty="0" err="1" smtClean="0"/>
              <a:t>the</a:t>
            </a:r>
            <a:r>
              <a:rPr lang="hu-HU" b="1" dirty="0" smtClean="0"/>
              <a:t> </a:t>
            </a:r>
            <a:r>
              <a:rPr lang="hu-HU" b="1" dirty="0" err="1" smtClean="0"/>
              <a:t>deep</a:t>
            </a:r>
            <a:r>
              <a:rPr lang="hu-HU" dirty="0" smtClean="0"/>
              <a:t> – fejest ugrik a mélybe</a:t>
            </a:r>
          </a:p>
          <a:p>
            <a:r>
              <a:rPr lang="hu-HU" b="1" dirty="0" err="1" smtClean="0"/>
              <a:t>High-stake</a:t>
            </a:r>
            <a:r>
              <a:rPr lang="hu-HU" b="1" dirty="0" smtClean="0"/>
              <a:t> </a:t>
            </a:r>
            <a:r>
              <a:rPr lang="hu-HU" b="1" dirty="0" err="1" smtClean="0"/>
              <a:t>risk</a:t>
            </a:r>
            <a:r>
              <a:rPr lang="hu-HU" b="1" dirty="0" smtClean="0"/>
              <a:t> </a:t>
            </a:r>
            <a:r>
              <a:rPr lang="hu-HU" dirty="0" smtClean="0"/>
              <a:t>– magas/nagy kockázat</a:t>
            </a:r>
          </a:p>
          <a:p>
            <a:r>
              <a:rPr lang="hu-HU" b="1" dirty="0" err="1" smtClean="0"/>
              <a:t>Crowdfunding</a:t>
            </a:r>
            <a:r>
              <a:rPr lang="hu-HU" b="1" dirty="0" smtClean="0"/>
              <a:t> </a:t>
            </a:r>
            <a:r>
              <a:rPr lang="hu-HU" dirty="0" smtClean="0"/>
              <a:t>– közösségi finanszírozás</a:t>
            </a:r>
          </a:p>
          <a:p>
            <a:r>
              <a:rPr lang="hu-HU" b="1" dirty="0" err="1" smtClean="0"/>
              <a:t>To</a:t>
            </a:r>
            <a:r>
              <a:rPr lang="hu-HU" b="1" dirty="0" smtClean="0"/>
              <a:t> </a:t>
            </a:r>
            <a:r>
              <a:rPr lang="hu-HU" b="1" dirty="0" err="1" smtClean="0"/>
              <a:t>pay</a:t>
            </a:r>
            <a:r>
              <a:rPr lang="hu-HU" b="1" dirty="0" smtClean="0"/>
              <a:t> </a:t>
            </a:r>
            <a:r>
              <a:rPr lang="hu-HU" b="1" dirty="0" err="1" smtClean="0"/>
              <a:t>attention</a:t>
            </a:r>
            <a:r>
              <a:rPr lang="hu-HU" dirty="0" smtClean="0"/>
              <a:t> – figyelmet fordít</a:t>
            </a:r>
          </a:p>
          <a:p>
            <a:r>
              <a:rPr lang="hu-HU" b="1" dirty="0" err="1" smtClean="0"/>
              <a:t>To</a:t>
            </a:r>
            <a:r>
              <a:rPr lang="hu-HU" b="1" dirty="0" smtClean="0"/>
              <a:t> </a:t>
            </a:r>
            <a:r>
              <a:rPr lang="hu-HU" b="1" dirty="0" err="1" smtClean="0"/>
              <a:t>launch</a:t>
            </a:r>
            <a:r>
              <a:rPr lang="hu-HU" b="1" dirty="0" smtClean="0"/>
              <a:t> a </a:t>
            </a:r>
            <a:r>
              <a:rPr lang="hu-HU" b="1" dirty="0" err="1" smtClean="0"/>
              <a:t>product</a:t>
            </a:r>
            <a:r>
              <a:rPr lang="hu-HU" dirty="0" smtClean="0"/>
              <a:t> – piacra dob egy terméket</a:t>
            </a:r>
          </a:p>
          <a:p>
            <a:r>
              <a:rPr lang="hu-HU" b="1" dirty="0" err="1" smtClean="0"/>
              <a:t>Arguably</a:t>
            </a:r>
            <a:r>
              <a:rPr lang="hu-HU" b="1" dirty="0" smtClean="0"/>
              <a:t> </a:t>
            </a:r>
            <a:r>
              <a:rPr lang="hu-HU" dirty="0" smtClean="0"/>
              <a:t>– vitathatatlanul, kétség nem fér hozzá, hogy</a:t>
            </a:r>
          </a:p>
          <a:p>
            <a:r>
              <a:rPr lang="hu-HU" b="1" dirty="0" err="1" smtClean="0"/>
              <a:t>Fertile</a:t>
            </a:r>
            <a:r>
              <a:rPr lang="hu-HU" b="1" dirty="0" smtClean="0"/>
              <a:t> </a:t>
            </a:r>
            <a:r>
              <a:rPr lang="hu-HU" b="1" dirty="0" err="1" smtClean="0"/>
              <a:t>resources-</a:t>
            </a:r>
            <a:r>
              <a:rPr lang="hu-HU" dirty="0" smtClean="0"/>
              <a:t> remek lehetőség</a:t>
            </a:r>
          </a:p>
          <a:p>
            <a:endParaRPr lang="hu-HU" dirty="0"/>
          </a:p>
        </p:txBody>
      </p:sp>
      <p:pic>
        <p:nvPicPr>
          <p:cNvPr id="4" name="Kép 3"/>
          <p:cNvPicPr>
            <a:picLocks noChangeAspect="1"/>
          </p:cNvPicPr>
          <p:nvPr/>
        </p:nvPicPr>
        <p:blipFill>
          <a:blip r:embed="rId2"/>
          <a:stretch>
            <a:fillRect/>
          </a:stretch>
        </p:blipFill>
        <p:spPr>
          <a:xfrm>
            <a:off x="3789947" y="6213248"/>
            <a:ext cx="1880439" cy="644752"/>
          </a:xfrm>
          <a:prstGeom prst="rect">
            <a:avLst/>
          </a:prstGeom>
        </p:spPr>
      </p:pic>
      <p:pic>
        <p:nvPicPr>
          <p:cNvPr id="5" name="Kép 4"/>
          <p:cNvPicPr>
            <a:picLocks noChangeAspect="1"/>
          </p:cNvPicPr>
          <p:nvPr/>
        </p:nvPicPr>
        <p:blipFill>
          <a:blip r:embed="rId3"/>
          <a:stretch>
            <a:fillRect/>
          </a:stretch>
        </p:blipFill>
        <p:spPr>
          <a:xfrm>
            <a:off x="5713048" y="6043596"/>
            <a:ext cx="3200638" cy="716683"/>
          </a:xfrm>
          <a:prstGeom prst="rect">
            <a:avLst/>
          </a:prstGeom>
        </p:spPr>
      </p:pic>
      <p:pic>
        <p:nvPicPr>
          <p:cNvPr id="6" name="Kép 5"/>
          <p:cNvPicPr>
            <a:picLocks noChangeAspect="1"/>
          </p:cNvPicPr>
          <p:nvPr/>
        </p:nvPicPr>
        <p:blipFill>
          <a:blip r:embed="rId4"/>
          <a:stretch>
            <a:fillRect/>
          </a:stretch>
        </p:blipFill>
        <p:spPr>
          <a:xfrm>
            <a:off x="8913686" y="6043596"/>
            <a:ext cx="2064032" cy="730155"/>
          </a:xfrm>
          <a:prstGeom prst="rect">
            <a:avLst/>
          </a:prstGeom>
        </p:spPr>
      </p:pic>
      <p:pic>
        <p:nvPicPr>
          <p:cNvPr id="7" name="Kép 6"/>
          <p:cNvPicPr>
            <a:picLocks noChangeAspect="1"/>
          </p:cNvPicPr>
          <p:nvPr/>
        </p:nvPicPr>
        <p:blipFill>
          <a:blip r:embed="rId5"/>
          <a:stretch>
            <a:fillRect/>
          </a:stretch>
        </p:blipFill>
        <p:spPr>
          <a:xfrm>
            <a:off x="1823694" y="6071732"/>
            <a:ext cx="1759837" cy="730155"/>
          </a:xfrm>
          <a:prstGeom prst="rect">
            <a:avLst/>
          </a:prstGeom>
        </p:spPr>
      </p:pic>
    </p:spTree>
    <p:extLst>
      <p:ext uri="{BB962C8B-B14F-4D97-AF65-F5344CB8AC3E}">
        <p14:creationId xmlns:p14="http://schemas.microsoft.com/office/powerpoint/2010/main" val="1688280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58678" y="840174"/>
            <a:ext cx="8761413" cy="728480"/>
          </a:xfrm>
        </p:spPr>
        <p:txBody>
          <a:bodyPr/>
          <a:lstStyle/>
          <a:p>
            <a:pPr algn="ctr"/>
            <a:r>
              <a:rPr lang="hu-HU" b="1" dirty="0" smtClean="0"/>
              <a:t>Apró nyelvtan: </a:t>
            </a:r>
            <a:r>
              <a:rPr lang="hu-HU" b="1" dirty="0" err="1" smtClean="0"/>
              <a:t>neither</a:t>
            </a:r>
            <a:r>
              <a:rPr lang="hu-HU" b="1" dirty="0" smtClean="0"/>
              <a:t>/…</a:t>
            </a:r>
            <a:r>
              <a:rPr lang="hu-HU" b="1" dirty="0" err="1" smtClean="0"/>
              <a:t>nor</a:t>
            </a:r>
            <a:endParaRPr lang="hu-HU" b="1" dirty="0"/>
          </a:p>
        </p:txBody>
      </p:sp>
      <p:sp>
        <p:nvSpPr>
          <p:cNvPr id="3" name="Tartalom helye 2"/>
          <p:cNvSpPr>
            <a:spLocks noGrp="1"/>
          </p:cNvSpPr>
          <p:nvPr>
            <p:ph idx="1"/>
          </p:nvPr>
        </p:nvSpPr>
        <p:spPr>
          <a:xfrm>
            <a:off x="464024" y="2361063"/>
            <a:ext cx="11286698" cy="4339988"/>
          </a:xfrm>
        </p:spPr>
        <p:txBody>
          <a:bodyPr>
            <a:normAutofit lnSpcReduction="10000"/>
          </a:bodyPr>
          <a:lstStyle/>
          <a:p>
            <a:r>
              <a:rPr lang="hu-HU" dirty="0" smtClean="0"/>
              <a:t>Sem-sem, tehát kettő dolog vagy személy közül egyik sem. </a:t>
            </a:r>
          </a:p>
          <a:p>
            <a:r>
              <a:rPr lang="hu-HU" dirty="0" smtClean="0"/>
              <a:t>Tagadó forma, vele tagadás nem állhat</a:t>
            </a:r>
          </a:p>
          <a:p>
            <a:pPr marL="0" indent="0">
              <a:buNone/>
            </a:pPr>
            <a:endParaRPr lang="hu-HU" dirty="0" smtClean="0"/>
          </a:p>
          <a:p>
            <a:pPr marL="0" indent="0">
              <a:buNone/>
            </a:pPr>
            <a:r>
              <a:rPr lang="en-US" b="1" dirty="0" smtClean="0"/>
              <a:t>Neither</a:t>
            </a:r>
            <a:r>
              <a:rPr lang="en-US" dirty="0" smtClean="0"/>
              <a:t> </a:t>
            </a:r>
            <a:r>
              <a:rPr lang="en-US" dirty="0"/>
              <a:t>parent came to meet the teacher. (The mother didn’t come and the father didn’t come</a:t>
            </a:r>
            <a:r>
              <a:rPr lang="en-US" dirty="0" smtClean="0"/>
              <a:t>.)</a:t>
            </a:r>
            <a:endParaRPr lang="hu-HU" dirty="0" smtClean="0"/>
          </a:p>
          <a:p>
            <a:pPr marL="0" indent="0">
              <a:buNone/>
            </a:pPr>
            <a:r>
              <a:rPr lang="en-US" b="1" dirty="0"/>
              <a:t>Neither</a:t>
            </a:r>
            <a:r>
              <a:rPr lang="en-US" dirty="0"/>
              <a:t> dress fitted her. (There were two dresses and not one of them fitted her.)</a:t>
            </a:r>
            <a:endParaRPr lang="hu-HU" dirty="0" smtClean="0"/>
          </a:p>
          <a:p>
            <a:endParaRPr lang="hu-HU" dirty="0"/>
          </a:p>
          <a:p>
            <a:pPr marL="0" indent="0">
              <a:buNone/>
            </a:pPr>
            <a:r>
              <a:rPr lang="en-US" b="1" dirty="0"/>
              <a:t>Neither of</a:t>
            </a:r>
            <a:r>
              <a:rPr lang="en-US" dirty="0"/>
              <a:t> us went to the concert.</a:t>
            </a:r>
          </a:p>
          <a:p>
            <a:pPr marL="0" indent="0">
              <a:buNone/>
            </a:pPr>
            <a:r>
              <a:rPr lang="en-US" b="1" dirty="0" smtClean="0"/>
              <a:t>Neither </a:t>
            </a:r>
            <a:r>
              <a:rPr lang="en-US" b="1" dirty="0"/>
              <a:t>of</a:t>
            </a:r>
            <a:r>
              <a:rPr lang="en-US" dirty="0"/>
              <a:t> the birthday cards was suitable</a:t>
            </a:r>
            <a:r>
              <a:rPr lang="en-US" dirty="0" smtClean="0"/>
              <a:t>.</a:t>
            </a:r>
            <a:endParaRPr lang="hu-HU" dirty="0" smtClean="0"/>
          </a:p>
          <a:p>
            <a:pPr marL="0" indent="0">
              <a:buNone/>
            </a:pPr>
            <a:endParaRPr lang="hu-HU" dirty="0"/>
          </a:p>
          <a:p>
            <a:pPr marL="0" indent="0">
              <a:buNone/>
            </a:pPr>
            <a:r>
              <a:rPr lang="en-US" b="1" dirty="0"/>
              <a:t>Neither </a:t>
            </a:r>
            <a:r>
              <a:rPr lang="en-US" dirty="0"/>
              <a:t>Italy </a:t>
            </a:r>
            <a:r>
              <a:rPr lang="en-US" b="1" dirty="0"/>
              <a:t>nor</a:t>
            </a:r>
            <a:r>
              <a:rPr lang="en-US" dirty="0"/>
              <a:t> France got to the quarter finals last year</a:t>
            </a:r>
            <a:r>
              <a:rPr lang="en-US" dirty="0" smtClean="0"/>
              <a:t>.</a:t>
            </a:r>
            <a:endParaRPr lang="hu-HU" dirty="0" smtClean="0"/>
          </a:p>
          <a:p>
            <a:pPr marL="0" indent="0">
              <a:buNone/>
            </a:pPr>
            <a:r>
              <a:rPr lang="hu-HU" b="1" dirty="0" err="1" smtClean="0"/>
              <a:t>Neither</a:t>
            </a:r>
            <a:r>
              <a:rPr lang="hu-HU" dirty="0" smtClean="0"/>
              <a:t> Peter </a:t>
            </a:r>
            <a:r>
              <a:rPr lang="hu-HU" b="1" dirty="0" err="1" smtClean="0"/>
              <a:t>nor</a:t>
            </a:r>
            <a:r>
              <a:rPr lang="hu-HU" dirty="0" smtClean="0"/>
              <a:t> Kevin </a:t>
            </a:r>
            <a:r>
              <a:rPr lang="hu-HU" dirty="0" err="1" smtClean="0"/>
              <a:t>liked</a:t>
            </a:r>
            <a:r>
              <a:rPr lang="hu-HU" dirty="0" smtClean="0"/>
              <a:t> </a:t>
            </a:r>
            <a:r>
              <a:rPr lang="hu-HU" dirty="0" err="1" smtClean="0"/>
              <a:t>the</a:t>
            </a:r>
            <a:r>
              <a:rPr lang="hu-HU" dirty="0" smtClean="0"/>
              <a:t> </a:t>
            </a:r>
            <a:r>
              <a:rPr lang="hu-HU" dirty="0" err="1" smtClean="0"/>
              <a:t>latest</a:t>
            </a:r>
            <a:r>
              <a:rPr lang="hu-HU" dirty="0" smtClean="0"/>
              <a:t> horror film. </a:t>
            </a:r>
            <a:endParaRPr lang="hu-HU" dirty="0"/>
          </a:p>
        </p:txBody>
      </p:sp>
    </p:spTree>
    <p:extLst>
      <p:ext uri="{BB962C8B-B14F-4D97-AF65-F5344CB8AC3E}">
        <p14:creationId xmlns:p14="http://schemas.microsoft.com/office/powerpoint/2010/main" val="260879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Apró nyelvtan: </a:t>
            </a:r>
            <a:r>
              <a:rPr lang="hu-HU" b="1" dirty="0" err="1" smtClean="0"/>
              <a:t>either..or</a:t>
            </a:r>
            <a:endParaRPr lang="hu-HU" b="1" dirty="0"/>
          </a:p>
        </p:txBody>
      </p:sp>
      <p:sp>
        <p:nvSpPr>
          <p:cNvPr id="3" name="Tartalom helye 2"/>
          <p:cNvSpPr>
            <a:spLocks noGrp="1"/>
          </p:cNvSpPr>
          <p:nvPr>
            <p:ph idx="1"/>
          </p:nvPr>
        </p:nvSpPr>
        <p:spPr>
          <a:xfrm>
            <a:off x="600502" y="2685385"/>
            <a:ext cx="11122925" cy="3416300"/>
          </a:xfrm>
        </p:spPr>
        <p:txBody>
          <a:bodyPr/>
          <a:lstStyle/>
          <a:p>
            <a:r>
              <a:rPr lang="hu-HU" dirty="0" smtClean="0"/>
              <a:t>Jelentése: akár, </a:t>
            </a:r>
            <a:r>
              <a:rPr lang="hu-HU" dirty="0" err="1" smtClean="0"/>
              <a:t>akár</a:t>
            </a:r>
            <a:r>
              <a:rPr lang="hu-HU" dirty="0" smtClean="0"/>
              <a:t>, is, </a:t>
            </a:r>
            <a:r>
              <a:rPr lang="hu-HU" dirty="0" err="1" smtClean="0"/>
              <a:t>is</a:t>
            </a:r>
            <a:r>
              <a:rPr lang="hu-HU" dirty="0" smtClean="0"/>
              <a:t>, vagy, </a:t>
            </a:r>
            <a:r>
              <a:rPr lang="hu-HU" dirty="0" err="1" smtClean="0"/>
              <a:t>vagy</a:t>
            </a:r>
            <a:r>
              <a:rPr lang="hu-HU" dirty="0" smtClean="0"/>
              <a:t> (2 dolog)</a:t>
            </a:r>
          </a:p>
          <a:p>
            <a:endParaRPr lang="hu-HU" dirty="0"/>
          </a:p>
          <a:p>
            <a:pPr marL="0" indent="0">
              <a:buNone/>
            </a:pPr>
            <a:r>
              <a:rPr lang="hu-HU" b="1" dirty="0" err="1"/>
              <a:t>We</a:t>
            </a:r>
            <a:r>
              <a:rPr lang="hu-HU" b="1" dirty="0"/>
              <a:t> </a:t>
            </a:r>
            <a:r>
              <a:rPr lang="hu-HU" b="1" dirty="0" err="1"/>
              <a:t>can</a:t>
            </a:r>
            <a:r>
              <a:rPr lang="hu-HU" b="1" dirty="0"/>
              <a:t> </a:t>
            </a:r>
            <a:r>
              <a:rPr lang="hu-HU" b="1" dirty="0" err="1"/>
              <a:t>either</a:t>
            </a:r>
            <a:r>
              <a:rPr lang="hu-HU" b="1" dirty="0"/>
              <a:t> go </a:t>
            </a:r>
            <a:r>
              <a:rPr lang="hu-HU" b="1" dirty="0" err="1"/>
              <a:t>to</a:t>
            </a:r>
            <a:r>
              <a:rPr lang="hu-HU" b="1" dirty="0"/>
              <a:t> </a:t>
            </a:r>
            <a:r>
              <a:rPr lang="hu-HU" b="1" dirty="0" err="1"/>
              <a:t>cinema</a:t>
            </a:r>
            <a:r>
              <a:rPr lang="hu-HU" b="1" dirty="0"/>
              <a:t> </a:t>
            </a:r>
            <a:r>
              <a:rPr lang="hu-HU" b="1" dirty="0" err="1"/>
              <a:t>or</a:t>
            </a:r>
            <a:r>
              <a:rPr lang="hu-HU" b="1" dirty="0"/>
              <a:t> </a:t>
            </a:r>
            <a:r>
              <a:rPr lang="hu-HU" b="1" dirty="0" err="1"/>
              <a:t>stay</a:t>
            </a:r>
            <a:r>
              <a:rPr lang="hu-HU" b="1" dirty="0"/>
              <a:t> </a:t>
            </a:r>
            <a:r>
              <a:rPr lang="hu-HU" b="1" dirty="0" err="1"/>
              <a:t>in</a:t>
            </a:r>
            <a:r>
              <a:rPr lang="hu-HU" b="1" dirty="0"/>
              <a:t> and </a:t>
            </a:r>
            <a:r>
              <a:rPr lang="hu-HU" b="1" dirty="0" err="1"/>
              <a:t>watch</a:t>
            </a:r>
            <a:r>
              <a:rPr lang="hu-HU" b="1" dirty="0"/>
              <a:t> </a:t>
            </a:r>
            <a:r>
              <a:rPr lang="hu-HU" b="1" dirty="0" err="1"/>
              <a:t>television</a:t>
            </a:r>
            <a:r>
              <a:rPr lang="hu-HU" b="1" dirty="0"/>
              <a:t>.</a:t>
            </a:r>
          </a:p>
          <a:p>
            <a:pPr marL="0" indent="0">
              <a:buNone/>
            </a:pPr>
            <a:r>
              <a:rPr lang="hu-HU" dirty="0"/>
              <a:t>Elmehetünk moziba, vagy itthon is maradhatunk és tévét nézhetünk</a:t>
            </a:r>
            <a:r>
              <a:rPr lang="hu-HU" dirty="0" smtClean="0"/>
              <a:t>.</a:t>
            </a:r>
          </a:p>
          <a:p>
            <a:pPr marL="0" indent="0">
              <a:buNone/>
            </a:pPr>
            <a:endParaRPr lang="hu-HU" dirty="0"/>
          </a:p>
          <a:p>
            <a:pPr marL="0" indent="0">
              <a:buNone/>
            </a:pPr>
            <a:r>
              <a:rPr lang="en-US" b="1" dirty="0"/>
              <a:t>He is either too careless or he doesn't see the situation well.</a:t>
            </a:r>
          </a:p>
          <a:p>
            <a:pPr marL="0" indent="0">
              <a:buNone/>
            </a:pPr>
            <a:r>
              <a:rPr lang="en-US" dirty="0" err="1"/>
              <a:t>Vagy</a:t>
            </a:r>
            <a:r>
              <a:rPr lang="en-US" dirty="0"/>
              <a:t> </a:t>
            </a:r>
            <a:r>
              <a:rPr lang="en-US" dirty="0" err="1"/>
              <a:t>nagyon</a:t>
            </a:r>
            <a:r>
              <a:rPr lang="en-US" dirty="0"/>
              <a:t> </a:t>
            </a:r>
            <a:r>
              <a:rPr lang="en-US" dirty="0" err="1"/>
              <a:t>gondatlan</a:t>
            </a:r>
            <a:r>
              <a:rPr lang="en-US" dirty="0"/>
              <a:t>, </a:t>
            </a:r>
            <a:r>
              <a:rPr lang="en-US" dirty="0" err="1"/>
              <a:t>vagy</a:t>
            </a:r>
            <a:r>
              <a:rPr lang="en-US" dirty="0"/>
              <a:t> </a:t>
            </a:r>
            <a:r>
              <a:rPr lang="en-US" dirty="0" err="1"/>
              <a:t>nem</a:t>
            </a:r>
            <a:r>
              <a:rPr lang="en-US" dirty="0"/>
              <a:t> is </a:t>
            </a:r>
            <a:r>
              <a:rPr lang="en-US" dirty="0" err="1"/>
              <a:t>látja</a:t>
            </a:r>
            <a:r>
              <a:rPr lang="en-US" dirty="0"/>
              <a:t> </a:t>
            </a:r>
            <a:r>
              <a:rPr lang="en-US" dirty="0" err="1"/>
              <a:t>jól</a:t>
            </a:r>
            <a:r>
              <a:rPr lang="en-US" dirty="0"/>
              <a:t> a </a:t>
            </a:r>
            <a:r>
              <a:rPr lang="en-US" dirty="0" err="1"/>
              <a:t>dolgokat</a:t>
            </a:r>
            <a:r>
              <a:rPr lang="en-US" dirty="0"/>
              <a:t>.</a:t>
            </a:r>
            <a:endParaRPr lang="hu-HU" dirty="0" smtClean="0"/>
          </a:p>
          <a:p>
            <a:endParaRPr lang="hu-HU" dirty="0"/>
          </a:p>
          <a:p>
            <a:pPr marL="0" indent="0">
              <a:buNone/>
            </a:pPr>
            <a:endParaRPr lang="hu-HU" dirty="0" smtClean="0"/>
          </a:p>
          <a:p>
            <a:endParaRPr lang="hu-HU" dirty="0"/>
          </a:p>
          <a:p>
            <a:endParaRPr lang="hu-HU" dirty="0"/>
          </a:p>
        </p:txBody>
      </p:sp>
      <p:pic>
        <p:nvPicPr>
          <p:cNvPr id="4" name="Kép 3"/>
          <p:cNvPicPr>
            <a:picLocks noChangeAspect="1"/>
          </p:cNvPicPr>
          <p:nvPr/>
        </p:nvPicPr>
        <p:blipFill>
          <a:blip r:embed="rId2"/>
          <a:stretch>
            <a:fillRect/>
          </a:stretch>
        </p:blipFill>
        <p:spPr>
          <a:xfrm>
            <a:off x="3588615" y="5874627"/>
            <a:ext cx="2129517" cy="730154"/>
          </a:xfrm>
          <a:prstGeom prst="rect">
            <a:avLst/>
          </a:prstGeom>
        </p:spPr>
      </p:pic>
      <p:pic>
        <p:nvPicPr>
          <p:cNvPr id="5" name="Kép 4"/>
          <p:cNvPicPr>
            <a:picLocks noChangeAspect="1"/>
          </p:cNvPicPr>
          <p:nvPr/>
        </p:nvPicPr>
        <p:blipFill>
          <a:blip r:embed="rId3"/>
          <a:stretch>
            <a:fillRect/>
          </a:stretch>
        </p:blipFill>
        <p:spPr>
          <a:xfrm>
            <a:off x="5718132" y="5874626"/>
            <a:ext cx="3200638" cy="716683"/>
          </a:xfrm>
          <a:prstGeom prst="rect">
            <a:avLst/>
          </a:prstGeom>
        </p:spPr>
      </p:pic>
      <p:pic>
        <p:nvPicPr>
          <p:cNvPr id="6" name="Kép 5"/>
          <p:cNvPicPr>
            <a:picLocks noChangeAspect="1"/>
          </p:cNvPicPr>
          <p:nvPr/>
        </p:nvPicPr>
        <p:blipFill>
          <a:blip r:embed="rId4"/>
          <a:stretch>
            <a:fillRect/>
          </a:stretch>
        </p:blipFill>
        <p:spPr>
          <a:xfrm>
            <a:off x="8918770" y="5874626"/>
            <a:ext cx="2064032" cy="730155"/>
          </a:xfrm>
          <a:prstGeom prst="rect">
            <a:avLst/>
          </a:prstGeom>
        </p:spPr>
      </p:pic>
      <p:pic>
        <p:nvPicPr>
          <p:cNvPr id="7" name="Kép 6"/>
          <p:cNvPicPr>
            <a:picLocks noChangeAspect="1"/>
          </p:cNvPicPr>
          <p:nvPr/>
        </p:nvPicPr>
        <p:blipFill>
          <a:blip r:embed="rId5"/>
          <a:stretch>
            <a:fillRect/>
          </a:stretch>
        </p:blipFill>
        <p:spPr>
          <a:xfrm>
            <a:off x="1828778" y="5902762"/>
            <a:ext cx="1759837" cy="730155"/>
          </a:xfrm>
          <a:prstGeom prst="rect">
            <a:avLst/>
          </a:prstGeom>
        </p:spPr>
      </p:pic>
    </p:spTree>
    <p:extLst>
      <p:ext uri="{BB962C8B-B14F-4D97-AF65-F5344CB8AC3E}">
        <p14:creationId xmlns:p14="http://schemas.microsoft.com/office/powerpoint/2010/main" val="308175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478673" y="852385"/>
            <a:ext cx="8761413" cy="728480"/>
          </a:xfrm>
        </p:spPr>
        <p:txBody>
          <a:bodyPr/>
          <a:lstStyle/>
          <a:p>
            <a:r>
              <a:rPr lang="hu-HU" sz="3200" b="1" cap="all" dirty="0">
                <a:ln>
                  <a:noFill/>
                </a:ln>
                <a:solidFill>
                  <a:schemeClr val="bg1"/>
                </a:solidFill>
                <a:latin typeface="Times New Roman" panose="02020603050405020304" pitchFamily="18" charset="0"/>
                <a:cs typeface="Times New Roman" panose="02020603050405020304" pitchFamily="18" charset="0"/>
              </a:rPr>
              <a:t>Saját bőrömön tapasztalt tanácsok nyelvtanuláshoz</a:t>
            </a:r>
            <a:endParaRPr lang="hu-HU" b="1" dirty="0">
              <a:solidFill>
                <a:schemeClr val="bg1"/>
              </a:solidFill>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86266" y="2556932"/>
            <a:ext cx="10353820" cy="3318936"/>
          </a:xfrm>
        </p:spPr>
        <p:style>
          <a:lnRef idx="1">
            <a:schemeClr val="accent6"/>
          </a:lnRef>
          <a:fillRef idx="2">
            <a:schemeClr val="accent6"/>
          </a:fillRef>
          <a:effectRef idx="1">
            <a:schemeClr val="accent6"/>
          </a:effectRef>
          <a:fontRef idx="minor">
            <a:schemeClr val="dk1"/>
          </a:fontRef>
        </p:style>
        <p:txBody>
          <a:bodyPr/>
          <a:lstStyle/>
          <a:p>
            <a:pPr marL="228600" lvl="0" indent="-228600" defTabSz="914400">
              <a:lnSpc>
                <a:spcPct val="120000"/>
              </a:lnSpc>
              <a:spcBef>
                <a:spcPts val="1000"/>
              </a:spcBef>
              <a:spcAft>
                <a:spcPts val="0"/>
              </a:spcAft>
              <a:buClr>
                <a:srgbClr val="B71E42"/>
              </a:buClr>
              <a:buSzPct val="100000"/>
              <a:buFont typeface="Arial" panose="020B0604020202020204" pitchFamily="34" charset="0"/>
              <a:buChar char="•"/>
            </a:pPr>
            <a:r>
              <a:rPr lang="hu-HU" sz="2800" dirty="0">
                <a:solidFill>
                  <a:prstClr val="black"/>
                </a:solidFill>
                <a:latin typeface="Times New Roman" panose="02020603050405020304" pitchFamily="18" charset="0"/>
                <a:cs typeface="Times New Roman" panose="02020603050405020304" pitchFamily="18" charset="0"/>
              </a:rPr>
              <a:t>Önmagában a szó kiírása kevés</a:t>
            </a:r>
          </a:p>
          <a:p>
            <a:pPr marL="228600" lvl="0" indent="-228600" defTabSz="914400">
              <a:lnSpc>
                <a:spcPct val="120000"/>
              </a:lnSpc>
              <a:spcBef>
                <a:spcPts val="1000"/>
              </a:spcBef>
              <a:spcAft>
                <a:spcPts val="0"/>
              </a:spcAft>
              <a:buClr>
                <a:srgbClr val="B71E42"/>
              </a:buClr>
              <a:buSzPct val="100000"/>
              <a:buFont typeface="Arial" panose="020B0604020202020204" pitchFamily="34" charset="0"/>
              <a:buChar char="•"/>
            </a:pPr>
            <a:r>
              <a:rPr lang="hu-HU" sz="2800" dirty="0">
                <a:solidFill>
                  <a:prstClr val="black"/>
                </a:solidFill>
                <a:latin typeface="Times New Roman" panose="02020603050405020304" pitchFamily="18" charset="0"/>
                <a:cs typeface="Times New Roman" panose="02020603050405020304" pitchFamily="18" charset="0"/>
              </a:rPr>
              <a:t>70 x kell látnunk egy szót</a:t>
            </a:r>
          </a:p>
          <a:p>
            <a:pPr marL="228600" lvl="0" indent="-228600" defTabSz="914400">
              <a:lnSpc>
                <a:spcPct val="120000"/>
              </a:lnSpc>
              <a:spcBef>
                <a:spcPts val="1000"/>
              </a:spcBef>
              <a:spcAft>
                <a:spcPts val="0"/>
              </a:spcAft>
              <a:buClr>
                <a:srgbClr val="B71E42"/>
              </a:buClr>
              <a:buSzPct val="100000"/>
              <a:buFont typeface="Arial" panose="020B0604020202020204" pitchFamily="34" charset="0"/>
              <a:buChar char="•"/>
            </a:pPr>
            <a:r>
              <a:rPr lang="hu-HU" sz="2800" dirty="0">
                <a:solidFill>
                  <a:prstClr val="black"/>
                </a:solidFill>
                <a:latin typeface="Times New Roman" panose="02020603050405020304" pitchFamily="18" charset="0"/>
                <a:cs typeface="Times New Roman" panose="02020603050405020304" pitchFamily="18" charset="0"/>
              </a:rPr>
              <a:t>Ne írjunk tele egy lapot szavakkal</a:t>
            </a:r>
          </a:p>
          <a:p>
            <a:pPr marL="228600" lvl="0" indent="-228600" defTabSz="914400">
              <a:lnSpc>
                <a:spcPct val="120000"/>
              </a:lnSpc>
              <a:spcBef>
                <a:spcPts val="1000"/>
              </a:spcBef>
              <a:spcAft>
                <a:spcPts val="0"/>
              </a:spcAft>
              <a:buClr>
                <a:srgbClr val="B71E42"/>
              </a:buClr>
              <a:buSzPct val="100000"/>
              <a:buFont typeface="Arial" panose="020B0604020202020204" pitchFamily="34" charset="0"/>
              <a:buChar char="•"/>
            </a:pPr>
            <a:r>
              <a:rPr lang="hu-HU" sz="2800" dirty="0">
                <a:solidFill>
                  <a:prstClr val="black"/>
                </a:solidFill>
                <a:latin typeface="Times New Roman" panose="02020603050405020304" pitchFamily="18" charset="0"/>
                <a:cs typeface="Times New Roman" panose="02020603050405020304" pitchFamily="18" charset="0"/>
              </a:rPr>
              <a:t>Napi 20-30 perc is sokat számít nyelvtanulásnál</a:t>
            </a:r>
          </a:p>
          <a:p>
            <a:pPr marL="228600" lvl="0" indent="-228600" defTabSz="914400">
              <a:lnSpc>
                <a:spcPct val="120000"/>
              </a:lnSpc>
              <a:spcBef>
                <a:spcPts val="1000"/>
              </a:spcBef>
              <a:spcAft>
                <a:spcPts val="0"/>
              </a:spcAft>
              <a:buClr>
                <a:srgbClr val="B71E42"/>
              </a:buClr>
              <a:buSzPct val="100000"/>
              <a:buFont typeface="Arial" panose="020B0604020202020204" pitchFamily="34" charset="0"/>
              <a:buChar char="•"/>
            </a:pPr>
            <a:r>
              <a:rPr lang="hu-HU" sz="2800" dirty="0">
                <a:solidFill>
                  <a:prstClr val="black"/>
                </a:solidFill>
                <a:latin typeface="Times New Roman" panose="02020603050405020304" pitchFamily="18" charset="0"/>
                <a:cs typeface="Times New Roman" panose="02020603050405020304" pitchFamily="18" charset="0"/>
              </a:rPr>
              <a:t>Nagyon sok önszorgalom kell</a:t>
            </a:r>
            <a:endParaRPr lang="hu-HU"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3"/>
          <a:stretch>
            <a:fillRect/>
          </a:stretch>
        </p:blipFill>
        <p:spPr>
          <a:xfrm>
            <a:off x="3588615" y="6093645"/>
            <a:ext cx="2105915" cy="722062"/>
          </a:xfrm>
          <a:prstGeom prst="rect">
            <a:avLst/>
          </a:prstGeom>
        </p:spPr>
      </p:pic>
      <p:pic>
        <p:nvPicPr>
          <p:cNvPr id="5" name="Kép 4"/>
          <p:cNvPicPr>
            <a:picLocks noChangeAspect="1"/>
          </p:cNvPicPr>
          <p:nvPr/>
        </p:nvPicPr>
        <p:blipFill>
          <a:blip r:embed="rId4"/>
          <a:stretch>
            <a:fillRect/>
          </a:stretch>
        </p:blipFill>
        <p:spPr>
          <a:xfrm>
            <a:off x="5718132" y="6093645"/>
            <a:ext cx="3165164" cy="708740"/>
          </a:xfrm>
          <a:prstGeom prst="rect">
            <a:avLst/>
          </a:prstGeom>
        </p:spPr>
      </p:pic>
      <p:pic>
        <p:nvPicPr>
          <p:cNvPr id="6" name="Kép 5"/>
          <p:cNvPicPr>
            <a:picLocks noChangeAspect="1"/>
          </p:cNvPicPr>
          <p:nvPr/>
        </p:nvPicPr>
        <p:blipFill>
          <a:blip r:embed="rId5"/>
          <a:stretch>
            <a:fillRect/>
          </a:stretch>
        </p:blipFill>
        <p:spPr>
          <a:xfrm>
            <a:off x="8918770" y="6093645"/>
            <a:ext cx="2041155" cy="722062"/>
          </a:xfrm>
          <a:prstGeom prst="rect">
            <a:avLst/>
          </a:prstGeom>
        </p:spPr>
      </p:pic>
      <p:pic>
        <p:nvPicPr>
          <p:cNvPr id="7" name="Kép 6"/>
          <p:cNvPicPr>
            <a:picLocks noChangeAspect="1"/>
          </p:cNvPicPr>
          <p:nvPr/>
        </p:nvPicPr>
        <p:blipFill>
          <a:blip r:embed="rId6"/>
          <a:stretch>
            <a:fillRect/>
          </a:stretch>
        </p:blipFill>
        <p:spPr>
          <a:xfrm>
            <a:off x="1812809" y="6093645"/>
            <a:ext cx="1740332" cy="722062"/>
          </a:xfrm>
          <a:prstGeom prst="rect">
            <a:avLst/>
          </a:prstGeom>
        </p:spPr>
      </p:pic>
    </p:spTree>
    <p:extLst>
      <p:ext uri="{BB962C8B-B14F-4D97-AF65-F5344CB8AC3E}">
        <p14:creationId xmlns:p14="http://schemas.microsoft.com/office/powerpoint/2010/main" val="1126883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a:bodyPr>
          <a:lstStyle/>
          <a:p>
            <a:pPr marL="0" indent="0" algn="ctr">
              <a:buNone/>
            </a:pPr>
            <a:r>
              <a:rPr lang="hu-HU" sz="6000" dirty="0" smtClean="0"/>
              <a:t>KÖSZÖNÖM A MEGTISZTELŐ FIGYELMET</a:t>
            </a:r>
            <a:endParaRPr lang="hu-HU" sz="6000" dirty="0"/>
          </a:p>
        </p:txBody>
      </p:sp>
      <p:pic>
        <p:nvPicPr>
          <p:cNvPr id="4" name="Kép 3"/>
          <p:cNvPicPr>
            <a:picLocks noChangeAspect="1"/>
          </p:cNvPicPr>
          <p:nvPr/>
        </p:nvPicPr>
        <p:blipFill>
          <a:blip r:embed="rId2"/>
          <a:stretch>
            <a:fillRect/>
          </a:stretch>
        </p:blipFill>
        <p:spPr>
          <a:xfrm>
            <a:off x="3560480" y="5860559"/>
            <a:ext cx="2129517" cy="730154"/>
          </a:xfrm>
          <a:prstGeom prst="rect">
            <a:avLst/>
          </a:prstGeom>
        </p:spPr>
      </p:pic>
      <p:pic>
        <p:nvPicPr>
          <p:cNvPr id="5" name="Kép 4"/>
          <p:cNvPicPr>
            <a:picLocks noChangeAspect="1"/>
          </p:cNvPicPr>
          <p:nvPr/>
        </p:nvPicPr>
        <p:blipFill>
          <a:blip r:embed="rId3"/>
          <a:stretch>
            <a:fillRect/>
          </a:stretch>
        </p:blipFill>
        <p:spPr>
          <a:xfrm>
            <a:off x="5689997" y="5860558"/>
            <a:ext cx="3200638" cy="716683"/>
          </a:xfrm>
          <a:prstGeom prst="rect">
            <a:avLst/>
          </a:prstGeom>
        </p:spPr>
      </p:pic>
      <p:pic>
        <p:nvPicPr>
          <p:cNvPr id="6" name="Kép 5"/>
          <p:cNvPicPr>
            <a:picLocks noChangeAspect="1"/>
          </p:cNvPicPr>
          <p:nvPr/>
        </p:nvPicPr>
        <p:blipFill>
          <a:blip r:embed="rId4"/>
          <a:stretch>
            <a:fillRect/>
          </a:stretch>
        </p:blipFill>
        <p:spPr>
          <a:xfrm>
            <a:off x="8890635" y="5860558"/>
            <a:ext cx="2064032" cy="730155"/>
          </a:xfrm>
          <a:prstGeom prst="rect">
            <a:avLst/>
          </a:prstGeom>
        </p:spPr>
      </p:pic>
      <p:pic>
        <p:nvPicPr>
          <p:cNvPr id="7" name="Kép 6"/>
          <p:cNvPicPr>
            <a:picLocks noChangeAspect="1"/>
          </p:cNvPicPr>
          <p:nvPr/>
        </p:nvPicPr>
        <p:blipFill>
          <a:blip r:embed="rId5"/>
          <a:stretch>
            <a:fillRect/>
          </a:stretch>
        </p:blipFill>
        <p:spPr>
          <a:xfrm>
            <a:off x="1800643" y="5888694"/>
            <a:ext cx="1759837" cy="730155"/>
          </a:xfrm>
          <a:prstGeom prst="rect">
            <a:avLst/>
          </a:prstGeom>
        </p:spPr>
      </p:pic>
    </p:spTree>
    <p:extLst>
      <p:ext uri="{BB962C8B-B14F-4D97-AF65-F5344CB8AC3E}">
        <p14:creationId xmlns:p14="http://schemas.microsoft.com/office/powerpoint/2010/main" val="3303636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63217" y="875132"/>
            <a:ext cx="9601196" cy="1303867"/>
          </a:xfrm>
        </p:spPr>
        <p:txBody>
          <a:bodyPr/>
          <a:lstStyle/>
          <a:p>
            <a:r>
              <a:rPr lang="hu-HU" b="1" dirty="0" smtClean="0"/>
              <a:t>Témakörök</a:t>
            </a:r>
            <a:endParaRPr lang="hu-HU" b="1" dirty="0"/>
          </a:p>
        </p:txBody>
      </p:sp>
      <p:sp>
        <p:nvSpPr>
          <p:cNvPr id="3" name="Tartalom helye 2"/>
          <p:cNvSpPr>
            <a:spLocks noGrp="1"/>
          </p:cNvSpPr>
          <p:nvPr>
            <p:ph idx="1"/>
          </p:nvPr>
        </p:nvSpPr>
        <p:spPr>
          <a:xfrm>
            <a:off x="590161" y="2321449"/>
            <a:ext cx="10986448" cy="3971911"/>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lgn="just">
              <a:buNone/>
            </a:pPr>
            <a:r>
              <a:rPr lang="hu-HU" dirty="0" smtClean="0">
                <a:latin typeface="Times New Roman" panose="02020603050405020304" pitchFamily="18" charset="0"/>
                <a:cs typeface="Times New Roman" panose="02020603050405020304" pitchFamily="18" charset="0"/>
              </a:rPr>
              <a:t>Gazdasági szektorok 													</a:t>
            </a:r>
            <a:r>
              <a:rPr lang="hu-HU" b="1" dirty="0" err="1" smtClean="0">
                <a:latin typeface="Times New Roman" panose="02020603050405020304" pitchFamily="18" charset="0"/>
                <a:cs typeface="Times New Roman" panose="02020603050405020304" pitchFamily="18" charset="0"/>
              </a:rPr>
              <a:t>Sectors</a:t>
            </a:r>
            <a:r>
              <a:rPr lang="hu-HU" b="1" dirty="0" smtClean="0">
                <a:latin typeface="Times New Roman" panose="02020603050405020304" pitchFamily="18" charset="0"/>
                <a:cs typeface="Times New Roman" panose="02020603050405020304" pitchFamily="18" charset="0"/>
              </a:rPr>
              <a:t> of </a:t>
            </a:r>
            <a:r>
              <a:rPr lang="hu-HU" b="1" dirty="0" err="1" smtClean="0">
                <a:latin typeface="Times New Roman" panose="02020603050405020304" pitchFamily="18" charset="0"/>
                <a:cs typeface="Times New Roman" panose="02020603050405020304" pitchFamily="18" charset="0"/>
              </a:rPr>
              <a:t>the</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economy</a:t>
            </a:r>
            <a:endParaRPr lang="hu-HU" b="1"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Az Európai Unióról dióhéjban 											</a:t>
            </a:r>
            <a:r>
              <a:rPr lang="hu-HU" b="1" dirty="0" smtClean="0">
                <a:latin typeface="Times New Roman" panose="02020603050405020304" pitchFamily="18" charset="0"/>
                <a:cs typeface="Times New Roman" panose="02020603050405020304" pitchFamily="18" charset="0"/>
              </a:rPr>
              <a:t>The EU </a:t>
            </a:r>
            <a:r>
              <a:rPr lang="hu-HU" b="1" dirty="0" err="1" smtClean="0">
                <a:latin typeface="Times New Roman" panose="02020603050405020304" pitchFamily="18" charset="0"/>
                <a:cs typeface="Times New Roman" panose="02020603050405020304" pitchFamily="18" charset="0"/>
              </a:rPr>
              <a:t>in</a:t>
            </a:r>
            <a:r>
              <a:rPr lang="hu-HU" b="1" dirty="0" smtClean="0">
                <a:latin typeface="Times New Roman" panose="02020603050405020304" pitchFamily="18" charset="0"/>
                <a:cs typeface="Times New Roman" panose="02020603050405020304" pitchFamily="18" charset="0"/>
              </a:rPr>
              <a:t> a </a:t>
            </a:r>
            <a:r>
              <a:rPr lang="hu-HU" b="1" dirty="0" err="1" smtClean="0">
                <a:latin typeface="Times New Roman" panose="02020603050405020304" pitchFamily="18" charset="0"/>
                <a:cs typeface="Times New Roman" panose="02020603050405020304" pitchFamily="18" charset="0"/>
              </a:rPr>
              <a:t>nutshell</a:t>
            </a:r>
            <a:endParaRPr lang="hu-HU" b="1"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A magyar mezőgazdaság												</a:t>
            </a:r>
            <a:r>
              <a:rPr lang="hu-HU" b="1" dirty="0" smtClean="0">
                <a:latin typeface="Times New Roman" panose="02020603050405020304" pitchFamily="18" charset="0"/>
                <a:cs typeface="Times New Roman" panose="02020603050405020304" pitchFamily="18" charset="0"/>
              </a:rPr>
              <a:t>The Hungarian </a:t>
            </a:r>
            <a:r>
              <a:rPr lang="hu-HU" b="1" dirty="0" err="1" smtClean="0">
                <a:latin typeface="Times New Roman" panose="02020603050405020304" pitchFamily="18" charset="0"/>
                <a:cs typeface="Times New Roman" panose="02020603050405020304" pitchFamily="18" charset="0"/>
              </a:rPr>
              <a:t>agriculture</a:t>
            </a:r>
            <a:r>
              <a:rPr lang="hu-HU" b="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Vállalkozások és vállalkozás alapítás 										</a:t>
            </a:r>
            <a:r>
              <a:rPr lang="hu-HU" b="1" dirty="0" err="1" smtClean="0">
                <a:latin typeface="Times New Roman" panose="02020603050405020304" pitchFamily="18" charset="0"/>
                <a:cs typeface="Times New Roman" panose="02020603050405020304" pitchFamily="18" charset="0"/>
              </a:rPr>
              <a:t>Entrepreneurship</a:t>
            </a:r>
            <a:endParaRPr lang="hu-HU" b="1"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A marketing szerepe a vállalkozások életében 									</a:t>
            </a:r>
            <a:r>
              <a:rPr lang="hu-HU" b="1" dirty="0" smtClean="0">
                <a:latin typeface="Times New Roman" panose="02020603050405020304" pitchFamily="18" charset="0"/>
                <a:cs typeface="Times New Roman" panose="02020603050405020304" pitchFamily="18" charset="0"/>
              </a:rPr>
              <a:t>Marketing </a:t>
            </a:r>
            <a:r>
              <a:rPr lang="hu-HU" b="1" dirty="0" err="1" smtClean="0">
                <a:latin typeface="Times New Roman" panose="02020603050405020304" pitchFamily="18" charset="0"/>
                <a:cs typeface="Times New Roman" panose="02020603050405020304" pitchFamily="18" charset="0"/>
              </a:rPr>
              <a:t>in</a:t>
            </a:r>
            <a:r>
              <a:rPr lang="hu-HU" b="1" dirty="0" smtClean="0">
                <a:latin typeface="Times New Roman" panose="02020603050405020304" pitchFamily="18" charset="0"/>
                <a:cs typeface="Times New Roman" panose="02020603050405020304" pitchFamily="18" charset="0"/>
              </a:rPr>
              <a:t> business</a:t>
            </a:r>
          </a:p>
          <a:p>
            <a:pPr marL="0" indent="0" algn="just">
              <a:buNone/>
            </a:pPr>
            <a:r>
              <a:rPr lang="hu-HU" dirty="0" smtClean="0">
                <a:latin typeface="Times New Roman" panose="02020603050405020304" pitchFamily="18" charset="0"/>
                <a:cs typeface="Times New Roman" panose="02020603050405020304" pitchFamily="18" charset="0"/>
              </a:rPr>
              <a:t>Munkaerőpiac Magyarországon 											</a:t>
            </a:r>
            <a:r>
              <a:rPr lang="hu-HU" b="1" dirty="0" smtClean="0">
                <a:latin typeface="Times New Roman" panose="02020603050405020304" pitchFamily="18" charset="0"/>
                <a:cs typeface="Times New Roman" panose="02020603050405020304" pitchFamily="18" charset="0"/>
              </a:rPr>
              <a:t>The Hungarian </a:t>
            </a:r>
            <a:r>
              <a:rPr lang="hu-HU" b="1" dirty="0" err="1" smtClean="0">
                <a:latin typeface="Times New Roman" panose="02020603050405020304" pitchFamily="18" charset="0"/>
                <a:cs typeface="Times New Roman" panose="02020603050405020304" pitchFamily="18" charset="0"/>
              </a:rPr>
              <a:t>labour</a:t>
            </a:r>
            <a:r>
              <a:rPr lang="hu-HU" b="1" dirty="0" smtClean="0">
                <a:latin typeface="Times New Roman" panose="02020603050405020304" pitchFamily="18" charset="0"/>
                <a:cs typeface="Times New Roman" panose="02020603050405020304" pitchFamily="18" charset="0"/>
              </a:rPr>
              <a:t> market</a:t>
            </a:r>
          </a:p>
          <a:p>
            <a:pPr marL="0" indent="0" algn="just">
              <a:buNone/>
            </a:pPr>
            <a:r>
              <a:rPr lang="hu-HU" dirty="0" smtClean="0">
                <a:latin typeface="Times New Roman" panose="02020603050405020304" pitchFamily="18" charset="0"/>
                <a:cs typeface="Times New Roman" panose="02020603050405020304" pitchFamily="18" charset="0"/>
              </a:rPr>
              <a:t>Migrációs kérdések a gazdaságban 											</a:t>
            </a:r>
            <a:r>
              <a:rPr lang="hu-HU" b="1" dirty="0" err="1" smtClean="0">
                <a:latin typeface="Times New Roman" panose="02020603050405020304" pitchFamily="18" charset="0"/>
                <a:cs typeface="Times New Roman" panose="02020603050405020304" pitchFamily="18" charset="0"/>
              </a:rPr>
              <a:t>Migration</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issues</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in</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the</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economy</a:t>
            </a:r>
            <a:endParaRPr lang="hu-HU" b="1"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Üzleti kommunikációs eszközök 											</a:t>
            </a:r>
            <a:r>
              <a:rPr lang="hu-HU" b="1" dirty="0" smtClean="0">
                <a:latin typeface="Times New Roman" panose="02020603050405020304" pitchFamily="18" charset="0"/>
                <a:cs typeface="Times New Roman" panose="02020603050405020304" pitchFamily="18" charset="0"/>
              </a:rPr>
              <a:t>Business </a:t>
            </a:r>
            <a:r>
              <a:rPr lang="hu-HU" b="1" dirty="0" err="1" smtClean="0">
                <a:latin typeface="Times New Roman" panose="02020603050405020304" pitchFamily="18" charset="0"/>
                <a:cs typeface="Times New Roman" panose="02020603050405020304" pitchFamily="18" charset="0"/>
              </a:rPr>
              <a:t>communication</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tools</a:t>
            </a:r>
            <a:endParaRPr lang="hu-HU"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Kereskedelmi fogalmak 												</a:t>
            </a:r>
            <a:r>
              <a:rPr lang="hu-HU" b="1" dirty="0" err="1" smtClean="0">
                <a:latin typeface="Times New Roman" panose="02020603050405020304" pitchFamily="18" charset="0"/>
                <a:cs typeface="Times New Roman" panose="02020603050405020304" pitchFamily="18" charset="0"/>
              </a:rPr>
              <a:t>Definitions</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in</a:t>
            </a:r>
            <a:r>
              <a:rPr lang="hu-HU" b="1" dirty="0" smtClean="0">
                <a:latin typeface="Times New Roman" panose="02020603050405020304" pitchFamily="18" charset="0"/>
                <a:cs typeface="Times New Roman" panose="02020603050405020304" pitchFamily="18" charset="0"/>
              </a:rPr>
              <a:t> trade</a:t>
            </a:r>
          </a:p>
          <a:p>
            <a:pPr marL="0" indent="0" algn="just">
              <a:buNone/>
            </a:pPr>
            <a:r>
              <a:rPr lang="hu-HU" dirty="0" smtClean="0">
                <a:latin typeface="Times New Roman" panose="02020603050405020304" pitchFamily="18" charset="0"/>
                <a:cs typeface="Times New Roman" panose="02020603050405020304" pitchFamily="18" charset="0"/>
              </a:rPr>
              <a:t>Bankok szerepe a vállalkozások és a lakosság életében 							</a:t>
            </a:r>
            <a:r>
              <a:rPr lang="hu-HU" b="1" dirty="0" smtClean="0">
                <a:latin typeface="Times New Roman" panose="02020603050405020304" pitchFamily="18" charset="0"/>
                <a:cs typeface="Times New Roman" panose="02020603050405020304" pitchFamily="18" charset="0"/>
              </a:rPr>
              <a:t>The </a:t>
            </a:r>
            <a:r>
              <a:rPr lang="hu-HU" b="1" dirty="0" err="1" smtClean="0">
                <a:latin typeface="Times New Roman" panose="02020603050405020304" pitchFamily="18" charset="0"/>
                <a:cs typeface="Times New Roman" panose="02020603050405020304" pitchFamily="18" charset="0"/>
              </a:rPr>
              <a:t>roles</a:t>
            </a:r>
            <a:r>
              <a:rPr lang="hu-HU" b="1" dirty="0" smtClean="0">
                <a:latin typeface="Times New Roman" panose="02020603050405020304" pitchFamily="18" charset="0"/>
                <a:cs typeface="Times New Roman" panose="02020603050405020304" pitchFamily="18" charset="0"/>
              </a:rPr>
              <a:t> of </a:t>
            </a:r>
            <a:r>
              <a:rPr lang="hu-HU" b="1" dirty="0" err="1" smtClean="0">
                <a:latin typeface="Times New Roman" panose="02020603050405020304" pitchFamily="18" charset="0"/>
                <a:cs typeface="Times New Roman" panose="02020603050405020304" pitchFamily="18" charset="0"/>
              </a:rPr>
              <a:t>banks</a:t>
            </a:r>
            <a:endParaRPr lang="hu-HU" b="1"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Környezetvédelmi kérdések a vállalkozások 									</a:t>
            </a:r>
            <a:r>
              <a:rPr lang="hu-HU" b="1" dirty="0" err="1" smtClean="0">
                <a:latin typeface="Times New Roman" panose="02020603050405020304" pitchFamily="18" charset="0"/>
                <a:cs typeface="Times New Roman" panose="02020603050405020304" pitchFamily="18" charset="0"/>
              </a:rPr>
              <a:t>Environmental</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issues</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in</a:t>
            </a:r>
            <a:r>
              <a:rPr lang="hu-HU" b="1" dirty="0" smtClean="0">
                <a:latin typeface="Times New Roman" panose="02020603050405020304" pitchFamily="18" charset="0"/>
                <a:cs typeface="Times New Roman" panose="02020603050405020304" pitchFamily="18" charset="0"/>
              </a:rPr>
              <a:t> business </a:t>
            </a:r>
          </a:p>
          <a:p>
            <a:pPr marL="0" indent="0" algn="just">
              <a:buNone/>
            </a:pPr>
            <a:r>
              <a:rPr lang="hu-HU" dirty="0" smtClean="0">
                <a:latin typeface="Times New Roman" panose="02020603050405020304" pitchFamily="18" charset="0"/>
                <a:cs typeface="Times New Roman" panose="02020603050405020304" pitchFamily="18" charset="0"/>
              </a:rPr>
              <a:t>Jogi alapfogalmak													</a:t>
            </a:r>
            <a:r>
              <a:rPr lang="hu-HU" b="1" dirty="0" err="1" smtClean="0">
                <a:latin typeface="Times New Roman" panose="02020603050405020304" pitchFamily="18" charset="0"/>
                <a:cs typeface="Times New Roman" panose="02020603050405020304" pitchFamily="18" charset="0"/>
              </a:rPr>
              <a:t>Legal</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definitions</a:t>
            </a:r>
            <a:endParaRPr lang="hu-HU" b="1" dirty="0" smtClean="0">
              <a:latin typeface="Times New Roman" panose="02020603050405020304" pitchFamily="18" charset="0"/>
              <a:cs typeface="Times New Roman" panose="02020603050405020304" pitchFamily="18" charset="0"/>
            </a:endParaRPr>
          </a:p>
          <a:p>
            <a:pPr marL="0" indent="0" algn="just">
              <a:buNone/>
            </a:pPr>
            <a:endParaRPr lang="hu-HU"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2"/>
          <a:stretch>
            <a:fillRect/>
          </a:stretch>
        </p:blipFill>
        <p:spPr>
          <a:xfrm>
            <a:off x="3588615" y="6127845"/>
            <a:ext cx="2129517" cy="730154"/>
          </a:xfrm>
          <a:prstGeom prst="rect">
            <a:avLst/>
          </a:prstGeom>
        </p:spPr>
      </p:pic>
      <p:pic>
        <p:nvPicPr>
          <p:cNvPr id="5" name="Kép 4"/>
          <p:cNvPicPr>
            <a:picLocks noChangeAspect="1"/>
          </p:cNvPicPr>
          <p:nvPr/>
        </p:nvPicPr>
        <p:blipFill>
          <a:blip r:embed="rId3"/>
          <a:stretch>
            <a:fillRect/>
          </a:stretch>
        </p:blipFill>
        <p:spPr>
          <a:xfrm>
            <a:off x="5718132" y="6127844"/>
            <a:ext cx="3200638" cy="716683"/>
          </a:xfrm>
          <a:prstGeom prst="rect">
            <a:avLst/>
          </a:prstGeom>
        </p:spPr>
      </p:pic>
      <p:pic>
        <p:nvPicPr>
          <p:cNvPr id="6" name="Kép 5"/>
          <p:cNvPicPr>
            <a:picLocks noChangeAspect="1"/>
          </p:cNvPicPr>
          <p:nvPr/>
        </p:nvPicPr>
        <p:blipFill>
          <a:blip r:embed="rId4"/>
          <a:stretch>
            <a:fillRect/>
          </a:stretch>
        </p:blipFill>
        <p:spPr>
          <a:xfrm>
            <a:off x="8918770" y="6127844"/>
            <a:ext cx="2064032" cy="730155"/>
          </a:xfrm>
          <a:prstGeom prst="rect">
            <a:avLst/>
          </a:prstGeom>
        </p:spPr>
      </p:pic>
      <p:pic>
        <p:nvPicPr>
          <p:cNvPr id="7" name="Kép 6"/>
          <p:cNvPicPr>
            <a:picLocks noChangeAspect="1"/>
          </p:cNvPicPr>
          <p:nvPr/>
        </p:nvPicPr>
        <p:blipFill>
          <a:blip r:embed="rId5"/>
          <a:stretch>
            <a:fillRect/>
          </a:stretch>
        </p:blipFill>
        <p:spPr>
          <a:xfrm>
            <a:off x="1894263" y="6127845"/>
            <a:ext cx="1759837" cy="730155"/>
          </a:xfrm>
          <a:prstGeom prst="rect">
            <a:avLst/>
          </a:prstGeom>
        </p:spPr>
      </p:pic>
    </p:spTree>
    <p:extLst>
      <p:ext uri="{BB962C8B-B14F-4D97-AF65-F5344CB8AC3E}">
        <p14:creationId xmlns:p14="http://schemas.microsoft.com/office/powerpoint/2010/main" val="2106454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43061" y="934272"/>
            <a:ext cx="8761413" cy="728480"/>
          </a:xfrm>
        </p:spPr>
        <p:txBody>
          <a:bodyPr>
            <a:normAutofit/>
          </a:bodyPr>
          <a:lstStyle/>
          <a:p>
            <a:r>
              <a:rPr lang="hu-HU" sz="4000" b="1" dirty="0" smtClean="0">
                <a:latin typeface="Times New Roman" panose="02020603050405020304" pitchFamily="18" charset="0"/>
                <a:cs typeface="Times New Roman" panose="02020603050405020304" pitchFamily="18" charset="0"/>
              </a:rPr>
              <a:t>1. </a:t>
            </a:r>
            <a:r>
              <a:rPr lang="hu-HU" sz="4000" b="1" dirty="0" err="1" smtClean="0">
                <a:latin typeface="Times New Roman" panose="02020603050405020304" pitchFamily="18" charset="0"/>
                <a:cs typeface="Times New Roman" panose="02020603050405020304" pitchFamily="18" charset="0"/>
              </a:rPr>
              <a:t>Sectors</a:t>
            </a:r>
            <a:r>
              <a:rPr lang="hu-HU" sz="4000" b="1" dirty="0" smtClean="0">
                <a:latin typeface="Times New Roman" panose="02020603050405020304" pitchFamily="18" charset="0"/>
                <a:cs typeface="Times New Roman" panose="02020603050405020304" pitchFamily="18" charset="0"/>
              </a:rPr>
              <a:t> of </a:t>
            </a:r>
            <a:r>
              <a:rPr lang="hu-HU" sz="4000" b="1" dirty="0" err="1" smtClean="0">
                <a:latin typeface="Times New Roman" panose="02020603050405020304" pitchFamily="18" charset="0"/>
                <a:cs typeface="Times New Roman" panose="02020603050405020304" pitchFamily="18" charset="0"/>
              </a:rPr>
              <a:t>the</a:t>
            </a:r>
            <a:r>
              <a:rPr lang="hu-HU" sz="4000" b="1" dirty="0" smtClean="0">
                <a:latin typeface="Times New Roman" panose="02020603050405020304" pitchFamily="18" charset="0"/>
                <a:cs typeface="Times New Roman" panose="02020603050405020304" pitchFamily="18" charset="0"/>
              </a:rPr>
              <a:t> </a:t>
            </a:r>
            <a:r>
              <a:rPr lang="hu-HU" sz="4000" b="1" dirty="0" err="1" smtClean="0">
                <a:latin typeface="Times New Roman" panose="02020603050405020304" pitchFamily="18" charset="0"/>
                <a:cs typeface="Times New Roman" panose="02020603050405020304" pitchFamily="18" charset="0"/>
              </a:rPr>
              <a:t>economy</a:t>
            </a:r>
            <a:endParaRPr lang="hu-HU" sz="40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75856" y="2424544"/>
            <a:ext cx="10557162" cy="4239491"/>
          </a:xfrm>
        </p:spPr>
        <p:txBody>
          <a:bodyPr>
            <a:normAutofit/>
          </a:bodyPr>
          <a:lstStyle/>
          <a:p>
            <a:pPr algn="just"/>
            <a:r>
              <a:rPr lang="en-US" b="1" u="sng" dirty="0">
                <a:latin typeface="Times New Roman" panose="02020603050405020304" pitchFamily="18" charset="0"/>
                <a:cs typeface="Times New Roman" panose="02020603050405020304" pitchFamily="18" charset="0"/>
              </a:rPr>
              <a:t>Primary Sector:</a:t>
            </a: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primary sector of the economy </a:t>
            </a:r>
            <a:r>
              <a:rPr lang="en-US" b="1" dirty="0">
                <a:solidFill>
                  <a:srgbClr val="FF0000"/>
                </a:solidFill>
                <a:latin typeface="Times New Roman" panose="02020603050405020304" pitchFamily="18" charset="0"/>
                <a:cs typeface="Times New Roman" panose="02020603050405020304" pitchFamily="18" charset="0"/>
              </a:rPr>
              <a:t>extracts</a:t>
            </a:r>
            <a:r>
              <a:rPr lang="en-US" dirty="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or</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harvest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products </a:t>
            </a:r>
            <a:r>
              <a:rPr lang="en-US" dirty="0">
                <a:latin typeface="Times New Roman" panose="02020603050405020304" pitchFamily="18" charset="0"/>
                <a:cs typeface="Times New Roman" panose="02020603050405020304" pitchFamily="18" charset="0"/>
              </a:rPr>
              <a:t>from the earth. The primary sector </a:t>
            </a:r>
            <a:r>
              <a:rPr lang="en-US" b="1" dirty="0">
                <a:solidFill>
                  <a:srgbClr val="FF0000"/>
                </a:solidFill>
                <a:latin typeface="Times New Roman" panose="02020603050405020304" pitchFamily="18" charset="0"/>
                <a:cs typeface="Times New Roman" panose="02020603050405020304" pitchFamily="18" charset="0"/>
              </a:rPr>
              <a:t>includes</a:t>
            </a:r>
            <a:r>
              <a:rPr lang="en-US" dirty="0">
                <a:latin typeface="Times New Roman" panose="02020603050405020304" pitchFamily="18" charset="0"/>
                <a:cs typeface="Times New Roman" panose="02020603050405020304" pitchFamily="18" charset="0"/>
              </a:rPr>
              <a:t> the production of </a:t>
            </a:r>
            <a:r>
              <a:rPr lang="en-US" b="1" dirty="0">
                <a:solidFill>
                  <a:srgbClr val="FF0000"/>
                </a:solidFill>
                <a:latin typeface="Times New Roman" panose="02020603050405020304" pitchFamily="18" charset="0"/>
                <a:cs typeface="Times New Roman" panose="02020603050405020304" pitchFamily="18" charset="0"/>
              </a:rPr>
              <a:t>raw material</a:t>
            </a:r>
            <a:r>
              <a:rPr lang="en-US" dirty="0">
                <a:latin typeface="Times New Roman" panose="02020603050405020304" pitchFamily="18" charset="0"/>
                <a:cs typeface="Times New Roman" panose="02020603050405020304" pitchFamily="18" charset="0"/>
              </a:rPr>
              <a:t> and </a:t>
            </a:r>
            <a:r>
              <a:rPr lang="en-US" b="1" dirty="0">
                <a:solidFill>
                  <a:srgbClr val="FF0000"/>
                </a:solidFill>
                <a:latin typeface="Times New Roman" panose="02020603050405020304" pitchFamily="18" charset="0"/>
                <a:cs typeface="Times New Roman" panose="02020603050405020304" pitchFamily="18" charset="0"/>
              </a:rPr>
              <a:t>basic foods</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Activities associated with</a:t>
            </a:r>
            <a:r>
              <a:rPr lang="en-US" dirty="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this</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sector </a:t>
            </a:r>
            <a:r>
              <a:rPr lang="en-US" dirty="0">
                <a:latin typeface="Times New Roman" panose="02020603050405020304" pitchFamily="18" charset="0"/>
                <a:cs typeface="Times New Roman" panose="02020603050405020304" pitchFamily="18" charset="0"/>
              </a:rPr>
              <a:t>include agriculture, </a:t>
            </a:r>
            <a:r>
              <a:rPr lang="en-US" b="1" dirty="0">
                <a:solidFill>
                  <a:srgbClr val="FF0000"/>
                </a:solidFill>
                <a:latin typeface="Times New Roman" panose="02020603050405020304" pitchFamily="18" charset="0"/>
                <a:cs typeface="Times New Roman" panose="02020603050405020304" pitchFamily="18" charset="0"/>
              </a:rPr>
              <a:t>mining, forestry,</a:t>
            </a:r>
            <a:r>
              <a:rPr lang="en-US" dirty="0">
                <a:latin typeface="Times New Roman" panose="02020603050405020304" pitchFamily="18" charset="0"/>
                <a:cs typeface="Times New Roman" panose="02020603050405020304" pitchFamily="18" charset="0"/>
              </a:rPr>
              <a:t> farming, hunting and fishing. </a:t>
            </a:r>
          </a:p>
          <a:p>
            <a:pPr algn="just"/>
            <a:r>
              <a:rPr lang="en-US" b="1" u="sng" dirty="0">
                <a:latin typeface="Times New Roman" panose="02020603050405020304" pitchFamily="18" charset="0"/>
                <a:cs typeface="Times New Roman" panose="02020603050405020304" pitchFamily="18" charset="0"/>
              </a:rPr>
              <a:t>Secondary Sector: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secondary sector of the economy </a:t>
            </a:r>
            <a:r>
              <a:rPr lang="en-US" b="1" dirty="0">
                <a:solidFill>
                  <a:srgbClr val="FF0000"/>
                </a:solidFill>
                <a:latin typeface="Times New Roman" panose="02020603050405020304" pitchFamily="18" charset="0"/>
                <a:cs typeface="Times New Roman" panose="02020603050405020304" pitchFamily="18" charset="0"/>
              </a:rPr>
              <a:t>manufactures</a:t>
            </a:r>
            <a:r>
              <a:rPr lang="en-US" dirty="0">
                <a:latin typeface="Times New Roman" panose="02020603050405020304" pitchFamily="18" charset="0"/>
                <a:cs typeface="Times New Roman" panose="02020603050405020304" pitchFamily="18" charset="0"/>
              </a:rPr>
              <a:t> finished goods. Activities associated with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sector </a:t>
            </a:r>
            <a:r>
              <a:rPr lang="hu-HU" dirty="0" err="1" smtClean="0">
                <a:latin typeface="Times New Roman" panose="02020603050405020304" pitchFamily="18" charset="0"/>
                <a:cs typeface="Times New Roman" panose="02020603050405020304" pitchFamily="18" charset="0"/>
              </a:rPr>
              <a:t>cover</a:t>
            </a:r>
            <a:r>
              <a:rPr lang="en-US" dirty="0" smtClean="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textile production</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chemical industries</a:t>
            </a:r>
            <a:r>
              <a:rPr lang="en-US" dirty="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energy </a:t>
            </a:r>
            <a:r>
              <a:rPr lang="en-US" b="1" dirty="0">
                <a:solidFill>
                  <a:srgbClr val="FF0000"/>
                </a:solidFill>
                <a:latin typeface="Times New Roman" panose="02020603050405020304" pitchFamily="18" charset="0"/>
                <a:cs typeface="Times New Roman" panose="02020603050405020304" pitchFamily="18" charset="0"/>
              </a:rPr>
              <a:t>utilities</a:t>
            </a:r>
            <a:r>
              <a:rPr lang="en-US" dirty="0">
                <a:latin typeface="Times New Roman" panose="02020603050405020304" pitchFamily="18" charset="0"/>
                <a:cs typeface="Times New Roman" panose="02020603050405020304" pitchFamily="18" charset="0"/>
              </a:rPr>
              <a:t>, engineering, breweries etc.</a:t>
            </a:r>
          </a:p>
          <a:p>
            <a:pPr algn="just"/>
            <a:r>
              <a:rPr lang="en-US" b="1" u="sng" dirty="0">
                <a:latin typeface="Times New Roman" panose="02020603050405020304" pitchFamily="18" charset="0"/>
                <a:cs typeface="Times New Roman" panose="02020603050405020304" pitchFamily="18" charset="0"/>
              </a:rPr>
              <a:t>Tertiary Sector:</a:t>
            </a:r>
            <a:r>
              <a:rPr lang="en-US" dirty="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It</a:t>
            </a:r>
            <a:r>
              <a:rPr lang="hu-HU" dirty="0" smtClean="0">
                <a:latin typeface="Times New Roman" panose="02020603050405020304" pitchFamily="18" charset="0"/>
                <a:cs typeface="Times New Roman" panose="02020603050405020304" pitchFamily="18" charset="0"/>
              </a:rPr>
              <a:t> 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service industry. </a:t>
            </a:r>
            <a:r>
              <a:rPr lang="hu-HU" dirty="0" err="1" smtClean="0">
                <a:latin typeface="Times New Roman" panose="02020603050405020304" pitchFamily="18" charset="0"/>
                <a:cs typeface="Times New Roman" panose="02020603050405020304" pitchFamily="18" charset="0"/>
              </a:rPr>
              <a:t>It</a:t>
            </a:r>
            <a:r>
              <a:rPr lang="hu-HU" dirty="0" smtClean="0">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provides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services to the </a:t>
            </a:r>
            <a:r>
              <a:rPr lang="en-US" b="1" dirty="0">
                <a:solidFill>
                  <a:srgbClr val="FF0000"/>
                </a:solidFill>
                <a:latin typeface="Times New Roman" panose="02020603050405020304" pitchFamily="18" charset="0"/>
                <a:cs typeface="Times New Roman" panose="02020603050405020304" pitchFamily="18" charset="0"/>
              </a:rPr>
              <a:t>general population</a:t>
            </a:r>
            <a:r>
              <a:rPr lang="en-US" dirty="0">
                <a:latin typeface="Times New Roman" panose="02020603050405020304" pitchFamily="18" charset="0"/>
                <a:cs typeface="Times New Roman" panose="02020603050405020304" pitchFamily="18" charset="0"/>
              </a:rPr>
              <a:t> and to businesses. Activities associated with this sector include </a:t>
            </a:r>
            <a:r>
              <a:rPr lang="en-US" b="1" dirty="0">
                <a:solidFill>
                  <a:srgbClr val="FF0000"/>
                </a:solidFill>
                <a:latin typeface="Times New Roman" panose="02020603050405020304" pitchFamily="18" charset="0"/>
                <a:cs typeface="Times New Roman" panose="02020603050405020304" pitchFamily="18" charset="0"/>
              </a:rPr>
              <a:t>retail and wholesale </a:t>
            </a:r>
            <a:r>
              <a:rPr lang="hu-HU" b="1" dirty="0" smtClean="0">
                <a:solidFill>
                  <a:srgbClr val="FF0000"/>
                </a:solidFill>
                <a:latin typeface="Times New Roman" panose="02020603050405020304" pitchFamily="18" charset="0"/>
                <a:cs typeface="Times New Roman" panose="02020603050405020304" pitchFamily="18" charset="0"/>
              </a:rPr>
              <a:t>trade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transportation and distribution, entertainment, media, </a:t>
            </a:r>
            <a:r>
              <a:rPr lang="en-US" dirty="0" smtClean="0">
                <a:latin typeface="Times New Roman" panose="02020603050405020304" pitchFamily="18" charset="0"/>
                <a:cs typeface="Times New Roman" panose="02020603050405020304" pitchFamily="18" charset="0"/>
              </a:rPr>
              <a:t>tourism</a:t>
            </a:r>
            <a:r>
              <a:rPr lang="hu-HU" dirty="0" smtClean="0">
                <a:latin typeface="Times New Roman" panose="02020603050405020304" pitchFamily="18" charset="0"/>
                <a:cs typeface="Times New Roman" panose="02020603050405020304" pitchFamily="18" charset="0"/>
              </a:rPr>
              <a:t> and </a:t>
            </a:r>
            <a:r>
              <a:rPr lang="hu-HU" dirty="0" err="1" smtClean="0">
                <a:latin typeface="Times New Roman" panose="02020603050405020304" pitchFamily="18" charset="0"/>
                <a:cs typeface="Times New Roman" panose="02020603050405020304" pitchFamily="18" charset="0"/>
              </a:rPr>
              <a:t>catering</a:t>
            </a:r>
            <a:r>
              <a:rPr lang="en-US" dirty="0" smtClean="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insurance</a:t>
            </a:r>
            <a:r>
              <a:rPr lang="en-US" dirty="0">
                <a:latin typeface="Times New Roman" panose="02020603050405020304" pitchFamily="18" charset="0"/>
                <a:cs typeface="Times New Roman" panose="02020603050405020304" pitchFamily="18" charset="0"/>
              </a:rPr>
              <a:t>, banking, healthcare, and law.</a:t>
            </a:r>
          </a:p>
          <a:p>
            <a:pPr algn="just"/>
            <a:r>
              <a:rPr lang="en-US" b="1" u="sng" dirty="0">
                <a:latin typeface="Times New Roman" panose="02020603050405020304" pitchFamily="18" charset="0"/>
                <a:cs typeface="Times New Roman" panose="02020603050405020304" pitchFamily="18" charset="0"/>
              </a:rPr>
              <a:t>Quaternary Sector</a:t>
            </a:r>
            <a:r>
              <a:rPr lang="en-US" u="sng"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quaternary sector of the economy consists of intellectual activities</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R&amp;D</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Activities associated with this sector </a:t>
            </a:r>
            <a:r>
              <a:rPr lang="hu-HU" dirty="0" err="1" smtClean="0">
                <a:latin typeface="Times New Roman" panose="02020603050405020304" pitchFamily="18" charset="0"/>
                <a:cs typeface="Times New Roman" panose="02020603050405020304" pitchFamily="18" charset="0"/>
              </a:rPr>
              <a:t>further</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include </a:t>
            </a:r>
            <a:r>
              <a:rPr lang="en-US" dirty="0">
                <a:latin typeface="Times New Roman" panose="02020603050405020304" pitchFamily="18" charset="0"/>
                <a:cs typeface="Times New Roman" panose="02020603050405020304" pitchFamily="18" charset="0"/>
              </a:rPr>
              <a:t>government, culture, libraries, scientific research, education, and information technology</a:t>
            </a:r>
            <a:r>
              <a:rPr lang="en-US" dirty="0" smtClean="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Forrás</a:t>
            </a:r>
            <a:r>
              <a:rPr lang="hu-HU" dirty="0">
                <a:latin typeface="Times New Roman" panose="02020603050405020304" pitchFamily="18" charset="0"/>
                <a:cs typeface="Times New Roman" panose="02020603050405020304" pitchFamily="18" charset="0"/>
              </a:rPr>
              <a:t>: </a:t>
            </a:r>
            <a:r>
              <a:rPr lang="hu-HU" b="1" dirty="0">
                <a:latin typeface="Times New Roman" panose="02020603050405020304" pitchFamily="18" charset="0"/>
                <a:cs typeface="Times New Roman" panose="02020603050405020304" pitchFamily="18" charset="0"/>
                <a:hlinkClick r:id="rId2"/>
              </a:rPr>
              <a:t>https://</a:t>
            </a:r>
            <a:r>
              <a:rPr lang="hu-HU" b="1" dirty="0" smtClean="0">
                <a:latin typeface="Times New Roman" panose="02020603050405020304" pitchFamily="18" charset="0"/>
                <a:cs typeface="Times New Roman" panose="02020603050405020304" pitchFamily="18" charset="0"/>
                <a:hlinkClick r:id="rId2"/>
              </a:rPr>
              <a:t>en.wikipedia.org/wiki/Talk:Three-sector_theory</a:t>
            </a:r>
            <a:endParaRPr lang="hu-HU" b="1" dirty="0" smtClean="0">
              <a:latin typeface="Times New Roman" panose="02020603050405020304" pitchFamily="18" charset="0"/>
              <a:cs typeface="Times New Roman" panose="02020603050405020304" pitchFamily="18" charset="0"/>
            </a:endParaRPr>
          </a:p>
          <a:p>
            <a:pPr marL="0" indent="0" algn="just">
              <a:buNone/>
            </a:pPr>
            <a:endParaRPr lang="en-US" dirty="0"/>
          </a:p>
          <a:p>
            <a:pPr algn="just"/>
            <a:endParaRPr lang="hu-HU" dirty="0"/>
          </a:p>
        </p:txBody>
      </p:sp>
    </p:spTree>
    <p:extLst>
      <p:ext uri="{BB962C8B-B14F-4D97-AF65-F5344CB8AC3E}">
        <p14:creationId xmlns:p14="http://schemas.microsoft.com/office/powerpoint/2010/main" val="3901168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922" y="947920"/>
            <a:ext cx="10251149" cy="728480"/>
          </a:xfrm>
        </p:spPr>
        <p:txBody>
          <a:bodyPr>
            <a:noAutofit/>
          </a:bodyPr>
          <a:lstStyle/>
          <a:p>
            <a:pPr algn="ctr"/>
            <a:r>
              <a:rPr lang="hu-HU" sz="2800" b="1" u="sng" dirty="0" smtClean="0"/>
              <a:t>Feladat: Milyen tevékenységről van szó?</a:t>
            </a:r>
            <a:r>
              <a:rPr lang="hu-HU" sz="2800" b="1" u="sng" dirty="0"/>
              <a:t/>
            </a:r>
            <a:br>
              <a:rPr lang="hu-HU" sz="2800" b="1" u="sng" dirty="0"/>
            </a:br>
            <a:r>
              <a:rPr lang="hu-HU" sz="2800" b="1" dirty="0" err="1" smtClean="0">
                <a:solidFill>
                  <a:schemeClr val="bg1"/>
                </a:solidFill>
              </a:rPr>
              <a:t>Packaging</a:t>
            </a:r>
            <a:r>
              <a:rPr lang="hu-HU" sz="2800" b="1" dirty="0">
                <a:solidFill>
                  <a:schemeClr val="bg1"/>
                </a:solidFill>
              </a:rPr>
              <a:t>/</a:t>
            </a:r>
            <a:r>
              <a:rPr lang="hu-HU" sz="2800" b="1" dirty="0" err="1" smtClean="0">
                <a:solidFill>
                  <a:schemeClr val="bg1"/>
                </a:solidFill>
              </a:rPr>
              <a:t>car</a:t>
            </a:r>
            <a:r>
              <a:rPr lang="hu-HU" sz="2800" b="1" dirty="0" smtClean="0">
                <a:solidFill>
                  <a:schemeClr val="bg1"/>
                </a:solidFill>
              </a:rPr>
              <a:t> </a:t>
            </a:r>
            <a:r>
              <a:rPr lang="hu-HU" sz="2800" b="1" dirty="0" err="1" smtClean="0">
                <a:solidFill>
                  <a:schemeClr val="bg1"/>
                </a:solidFill>
              </a:rPr>
              <a:t>manufaturing</a:t>
            </a:r>
            <a:r>
              <a:rPr lang="hu-HU" sz="2800" b="1" dirty="0" smtClean="0">
                <a:solidFill>
                  <a:schemeClr val="bg1"/>
                </a:solidFill>
              </a:rPr>
              <a:t>/banking/</a:t>
            </a:r>
            <a:r>
              <a:rPr lang="hu-HU" sz="2800" b="1" dirty="0" err="1" smtClean="0">
                <a:solidFill>
                  <a:schemeClr val="bg1"/>
                </a:solidFill>
              </a:rPr>
              <a:t>advertising</a:t>
            </a:r>
            <a:r>
              <a:rPr lang="hu-HU" sz="2800" b="1" dirty="0" smtClean="0">
                <a:solidFill>
                  <a:schemeClr val="bg1"/>
                </a:solidFill>
              </a:rPr>
              <a:t>, </a:t>
            </a:r>
            <a:r>
              <a:rPr lang="hu-HU" sz="2800" b="1" dirty="0" err="1" smtClean="0">
                <a:solidFill>
                  <a:schemeClr val="bg1"/>
                </a:solidFill>
              </a:rPr>
              <a:t>animal</a:t>
            </a:r>
            <a:r>
              <a:rPr lang="hu-HU" sz="2800" b="1" dirty="0" smtClean="0">
                <a:solidFill>
                  <a:schemeClr val="bg1"/>
                </a:solidFill>
              </a:rPr>
              <a:t> </a:t>
            </a:r>
            <a:r>
              <a:rPr lang="hu-HU" sz="2800" b="1" dirty="0" err="1" smtClean="0">
                <a:solidFill>
                  <a:schemeClr val="bg1"/>
                </a:solidFill>
              </a:rPr>
              <a:t>husbandry</a:t>
            </a:r>
            <a:r>
              <a:rPr lang="hu-HU" sz="2800" b="1" dirty="0" smtClean="0">
                <a:solidFill>
                  <a:schemeClr val="bg1"/>
                </a:solidFill>
              </a:rPr>
              <a:t>/</a:t>
            </a:r>
            <a:r>
              <a:rPr lang="hu-HU" sz="2800" b="1" dirty="0" err="1" smtClean="0">
                <a:solidFill>
                  <a:schemeClr val="bg1"/>
                </a:solidFill>
              </a:rPr>
              <a:t>primary</a:t>
            </a:r>
            <a:r>
              <a:rPr lang="hu-HU" sz="2800" b="1" dirty="0" smtClean="0">
                <a:solidFill>
                  <a:schemeClr val="bg1"/>
                </a:solidFill>
              </a:rPr>
              <a:t> </a:t>
            </a:r>
            <a:r>
              <a:rPr lang="hu-HU" sz="2800" b="1" dirty="0" err="1" smtClean="0">
                <a:solidFill>
                  <a:schemeClr val="bg1"/>
                </a:solidFill>
              </a:rPr>
              <a:t>sector</a:t>
            </a:r>
            <a:endParaRPr lang="hu-HU" sz="2800" b="1" dirty="0">
              <a:solidFill>
                <a:schemeClr val="bg1"/>
              </a:solidFill>
            </a:endParaRPr>
          </a:p>
        </p:txBody>
      </p:sp>
      <p:sp>
        <p:nvSpPr>
          <p:cNvPr id="3" name="Tartalom helye 2"/>
          <p:cNvSpPr>
            <a:spLocks noGrp="1"/>
          </p:cNvSpPr>
          <p:nvPr>
            <p:ph idx="1"/>
          </p:nvPr>
        </p:nvSpPr>
        <p:spPr>
          <a:xfrm>
            <a:off x="777922" y="2556931"/>
            <a:ext cx="10672550" cy="3666447"/>
          </a:xfrm>
        </p:spPr>
        <p:txBody>
          <a:bodyPr>
            <a:noAutofit/>
          </a:bodyPr>
          <a:lstStyle/>
          <a:p>
            <a:pPr marL="457200" indent="-457200">
              <a:buFont typeface="+mj-lt"/>
              <a:buAutoNum type="arabicPeriod"/>
            </a:pPr>
            <a:r>
              <a:rPr lang="hu-HU" sz="2400" b="1" dirty="0" smtClean="0">
                <a:solidFill>
                  <a:schemeClr val="tx1"/>
                </a:solidFill>
              </a:rPr>
              <a:t>A service </a:t>
            </a:r>
            <a:r>
              <a:rPr lang="hu-HU" sz="2400" b="1" dirty="0" err="1" smtClean="0">
                <a:solidFill>
                  <a:schemeClr val="tx1"/>
                </a:solidFill>
              </a:rPr>
              <a:t>providing</a:t>
            </a:r>
            <a:r>
              <a:rPr lang="hu-HU" sz="2400" b="1" dirty="0" smtClean="0">
                <a:solidFill>
                  <a:schemeClr val="tx1"/>
                </a:solidFill>
              </a:rPr>
              <a:t> </a:t>
            </a:r>
            <a:r>
              <a:rPr lang="hu-HU" sz="2400" b="1" dirty="0" err="1" smtClean="0">
                <a:solidFill>
                  <a:schemeClr val="tx1"/>
                </a:solidFill>
              </a:rPr>
              <a:t>financial</a:t>
            </a:r>
            <a:r>
              <a:rPr lang="hu-HU" sz="2400" b="1" dirty="0" smtClean="0">
                <a:solidFill>
                  <a:schemeClr val="tx1"/>
                </a:solidFill>
              </a:rPr>
              <a:t> </a:t>
            </a:r>
            <a:r>
              <a:rPr lang="hu-HU" sz="2400" b="1" dirty="0" err="1" smtClean="0">
                <a:solidFill>
                  <a:schemeClr val="tx1"/>
                </a:solidFill>
              </a:rPr>
              <a:t>advice</a:t>
            </a:r>
            <a:r>
              <a:rPr lang="hu-HU" sz="2400" b="1" dirty="0" smtClean="0">
                <a:solidFill>
                  <a:schemeClr val="tx1"/>
                </a:solidFill>
              </a:rPr>
              <a:t> and </a:t>
            </a:r>
            <a:r>
              <a:rPr lang="hu-HU" sz="2400" b="1" dirty="0" err="1" smtClean="0">
                <a:solidFill>
                  <a:schemeClr val="tx1"/>
                </a:solidFill>
              </a:rPr>
              <a:t>different</a:t>
            </a:r>
            <a:r>
              <a:rPr lang="hu-HU" sz="2400" b="1" dirty="0" smtClean="0">
                <a:solidFill>
                  <a:schemeClr val="tx1"/>
                </a:solidFill>
              </a:rPr>
              <a:t> </a:t>
            </a:r>
            <a:r>
              <a:rPr lang="hu-HU" sz="2400" b="1" dirty="0" err="1" smtClean="0">
                <a:solidFill>
                  <a:schemeClr val="tx1"/>
                </a:solidFill>
              </a:rPr>
              <a:t>financial</a:t>
            </a:r>
            <a:r>
              <a:rPr lang="hu-HU" sz="2400" b="1" dirty="0" smtClean="0">
                <a:solidFill>
                  <a:schemeClr val="tx1"/>
                </a:solidFill>
              </a:rPr>
              <a:t> </a:t>
            </a:r>
            <a:r>
              <a:rPr lang="hu-HU" sz="2400" b="1" dirty="0" err="1" smtClean="0">
                <a:solidFill>
                  <a:schemeClr val="tx1"/>
                </a:solidFill>
              </a:rPr>
              <a:t>products</a:t>
            </a:r>
            <a:r>
              <a:rPr lang="hu-HU" sz="2400" b="1" dirty="0" smtClean="0">
                <a:solidFill>
                  <a:schemeClr val="tx1"/>
                </a:solidFill>
              </a:rPr>
              <a:t> </a:t>
            </a:r>
            <a:r>
              <a:rPr lang="hu-HU" sz="2400" b="1" dirty="0" err="1" smtClean="0">
                <a:solidFill>
                  <a:schemeClr val="tx1"/>
                </a:solidFill>
              </a:rPr>
              <a:t>to</a:t>
            </a:r>
            <a:r>
              <a:rPr lang="hu-HU" sz="2400" b="1" dirty="0" smtClean="0">
                <a:solidFill>
                  <a:schemeClr val="tx1"/>
                </a:solidFill>
              </a:rPr>
              <a:t> </a:t>
            </a:r>
            <a:r>
              <a:rPr lang="hu-HU" sz="2400" b="1" dirty="0" err="1" smtClean="0">
                <a:solidFill>
                  <a:schemeClr val="tx1"/>
                </a:solidFill>
              </a:rPr>
              <a:t>the</a:t>
            </a:r>
            <a:r>
              <a:rPr lang="hu-HU" sz="2400" b="1" dirty="0" smtClean="0">
                <a:solidFill>
                  <a:schemeClr val="tx1"/>
                </a:solidFill>
              </a:rPr>
              <a:t> </a:t>
            </a:r>
            <a:r>
              <a:rPr lang="hu-HU" sz="2400" b="1" dirty="0" err="1" smtClean="0">
                <a:solidFill>
                  <a:schemeClr val="tx1"/>
                </a:solidFill>
              </a:rPr>
              <a:t>general</a:t>
            </a:r>
            <a:r>
              <a:rPr lang="hu-HU" sz="2400" b="1" dirty="0" smtClean="0">
                <a:solidFill>
                  <a:schemeClr val="tx1"/>
                </a:solidFill>
              </a:rPr>
              <a:t> </a:t>
            </a:r>
            <a:r>
              <a:rPr lang="hu-HU" sz="2400" b="1" dirty="0" err="1" smtClean="0">
                <a:solidFill>
                  <a:schemeClr val="tx1"/>
                </a:solidFill>
              </a:rPr>
              <a:t>population</a:t>
            </a:r>
            <a:r>
              <a:rPr lang="hu-HU" sz="2400" b="1" dirty="0" smtClean="0">
                <a:solidFill>
                  <a:schemeClr val="tx1"/>
                </a:solidFill>
              </a:rPr>
              <a:t> ____________________</a:t>
            </a:r>
          </a:p>
          <a:p>
            <a:pPr marL="457200" indent="-457200">
              <a:buFont typeface="+mj-lt"/>
              <a:buAutoNum type="arabicPeriod"/>
            </a:pPr>
            <a:r>
              <a:rPr lang="hu-HU" sz="2400" b="1" dirty="0" smtClean="0">
                <a:solidFill>
                  <a:schemeClr val="tx1"/>
                </a:solidFill>
              </a:rPr>
              <a:t>The </a:t>
            </a:r>
            <a:r>
              <a:rPr lang="hu-HU" sz="2400" b="1" dirty="0" err="1" smtClean="0">
                <a:solidFill>
                  <a:schemeClr val="tx1"/>
                </a:solidFill>
              </a:rPr>
              <a:t>wrap</a:t>
            </a:r>
            <a:r>
              <a:rPr lang="hu-HU" sz="2400" b="1" dirty="0" smtClean="0">
                <a:solidFill>
                  <a:schemeClr val="tx1"/>
                </a:solidFill>
              </a:rPr>
              <a:t> </a:t>
            </a:r>
            <a:r>
              <a:rPr lang="hu-HU" sz="2400" b="1" dirty="0" err="1" smtClean="0">
                <a:solidFill>
                  <a:schemeClr val="tx1"/>
                </a:solidFill>
              </a:rPr>
              <a:t>for</a:t>
            </a:r>
            <a:r>
              <a:rPr lang="hu-HU" sz="2400" b="1" dirty="0" smtClean="0">
                <a:solidFill>
                  <a:schemeClr val="tx1"/>
                </a:solidFill>
              </a:rPr>
              <a:t> a </a:t>
            </a:r>
            <a:r>
              <a:rPr lang="hu-HU" sz="2400" b="1" dirty="0" err="1" smtClean="0">
                <a:solidFill>
                  <a:schemeClr val="tx1"/>
                </a:solidFill>
              </a:rPr>
              <a:t>product</a:t>
            </a:r>
            <a:r>
              <a:rPr lang="hu-HU" sz="2400" b="1" dirty="0" smtClean="0">
                <a:solidFill>
                  <a:schemeClr val="tx1"/>
                </a:solidFill>
              </a:rPr>
              <a:t> ___________________</a:t>
            </a:r>
          </a:p>
          <a:p>
            <a:pPr marL="457200" indent="-457200">
              <a:buFont typeface="+mj-lt"/>
              <a:buAutoNum type="arabicPeriod"/>
            </a:pPr>
            <a:r>
              <a:rPr lang="hu-HU" sz="2400" b="1" dirty="0" err="1" smtClean="0">
                <a:solidFill>
                  <a:schemeClr val="tx1"/>
                </a:solidFill>
              </a:rPr>
              <a:t>Making</a:t>
            </a:r>
            <a:r>
              <a:rPr lang="hu-HU" sz="2400" b="1" dirty="0" smtClean="0">
                <a:solidFill>
                  <a:schemeClr val="tx1"/>
                </a:solidFill>
              </a:rPr>
              <a:t> a </a:t>
            </a:r>
            <a:r>
              <a:rPr lang="hu-HU" sz="2400" b="1" dirty="0" err="1" smtClean="0">
                <a:solidFill>
                  <a:schemeClr val="tx1"/>
                </a:solidFill>
              </a:rPr>
              <a:t>product</a:t>
            </a:r>
            <a:r>
              <a:rPr lang="hu-HU" sz="2400" b="1" dirty="0" smtClean="0">
                <a:solidFill>
                  <a:schemeClr val="tx1"/>
                </a:solidFill>
              </a:rPr>
              <a:t> </a:t>
            </a:r>
            <a:r>
              <a:rPr lang="hu-HU" sz="2400" b="1" dirty="0" err="1" smtClean="0">
                <a:solidFill>
                  <a:schemeClr val="tx1"/>
                </a:solidFill>
              </a:rPr>
              <a:t>or</a:t>
            </a:r>
            <a:r>
              <a:rPr lang="hu-HU" sz="2400" b="1" dirty="0" smtClean="0">
                <a:solidFill>
                  <a:schemeClr val="tx1"/>
                </a:solidFill>
              </a:rPr>
              <a:t> </a:t>
            </a:r>
            <a:r>
              <a:rPr lang="hu-HU" sz="2400" b="1" dirty="0" err="1" smtClean="0">
                <a:solidFill>
                  <a:schemeClr val="tx1"/>
                </a:solidFill>
              </a:rPr>
              <a:t>a</a:t>
            </a:r>
            <a:r>
              <a:rPr lang="hu-HU" sz="2400" b="1" dirty="0" smtClean="0">
                <a:solidFill>
                  <a:schemeClr val="tx1"/>
                </a:solidFill>
              </a:rPr>
              <a:t> service more </a:t>
            </a:r>
            <a:r>
              <a:rPr lang="hu-HU" sz="2400" b="1" dirty="0" err="1" smtClean="0">
                <a:solidFill>
                  <a:schemeClr val="tx1"/>
                </a:solidFill>
              </a:rPr>
              <a:t>popular</a:t>
            </a:r>
            <a:r>
              <a:rPr lang="hu-HU" sz="2400" b="1" dirty="0" smtClean="0">
                <a:solidFill>
                  <a:schemeClr val="tx1"/>
                </a:solidFill>
              </a:rPr>
              <a:t>______________________</a:t>
            </a:r>
          </a:p>
          <a:p>
            <a:pPr marL="457200" indent="-457200">
              <a:buFont typeface="+mj-lt"/>
              <a:buAutoNum type="arabicPeriod"/>
            </a:pPr>
            <a:r>
              <a:rPr lang="hu-HU" sz="2400" b="1" dirty="0" smtClean="0">
                <a:solidFill>
                  <a:schemeClr val="tx1"/>
                </a:solidFill>
              </a:rPr>
              <a:t>A </a:t>
            </a:r>
            <a:r>
              <a:rPr lang="hu-HU" sz="2400" b="1" dirty="0" err="1" smtClean="0">
                <a:solidFill>
                  <a:schemeClr val="tx1"/>
                </a:solidFill>
              </a:rPr>
              <a:t>sector</a:t>
            </a:r>
            <a:r>
              <a:rPr lang="hu-HU" sz="2400" b="1" dirty="0" smtClean="0">
                <a:solidFill>
                  <a:schemeClr val="tx1"/>
                </a:solidFill>
              </a:rPr>
              <a:t> </a:t>
            </a:r>
            <a:r>
              <a:rPr lang="hu-HU" sz="2400" b="1" dirty="0" err="1" smtClean="0">
                <a:solidFill>
                  <a:schemeClr val="tx1"/>
                </a:solidFill>
              </a:rPr>
              <a:t>including</a:t>
            </a:r>
            <a:r>
              <a:rPr lang="hu-HU" sz="2400" b="1" dirty="0" smtClean="0">
                <a:solidFill>
                  <a:schemeClr val="tx1"/>
                </a:solidFill>
              </a:rPr>
              <a:t> </a:t>
            </a:r>
            <a:r>
              <a:rPr lang="hu-HU" sz="2400" b="1" dirty="0" err="1" smtClean="0">
                <a:solidFill>
                  <a:schemeClr val="tx1"/>
                </a:solidFill>
              </a:rPr>
              <a:t>harvesting</a:t>
            </a:r>
            <a:r>
              <a:rPr lang="hu-HU" sz="2400" b="1" dirty="0" smtClean="0">
                <a:solidFill>
                  <a:schemeClr val="tx1"/>
                </a:solidFill>
              </a:rPr>
              <a:t> </a:t>
            </a:r>
            <a:r>
              <a:rPr lang="hu-HU" sz="2400" b="1" dirty="0" err="1" smtClean="0">
                <a:solidFill>
                  <a:schemeClr val="tx1"/>
                </a:solidFill>
              </a:rPr>
              <a:t>materials</a:t>
            </a:r>
            <a:r>
              <a:rPr lang="hu-HU" sz="2400" b="1" dirty="0" smtClean="0">
                <a:solidFill>
                  <a:schemeClr val="tx1"/>
                </a:solidFill>
              </a:rPr>
              <a:t> </a:t>
            </a:r>
            <a:r>
              <a:rPr lang="hu-HU" sz="2400" b="1" dirty="0" err="1" smtClean="0">
                <a:solidFill>
                  <a:schemeClr val="tx1"/>
                </a:solidFill>
              </a:rPr>
              <a:t>from</a:t>
            </a:r>
            <a:r>
              <a:rPr lang="hu-HU" sz="2400" b="1" dirty="0" smtClean="0">
                <a:solidFill>
                  <a:schemeClr val="tx1"/>
                </a:solidFill>
              </a:rPr>
              <a:t> </a:t>
            </a:r>
            <a:r>
              <a:rPr lang="hu-HU" sz="2400" b="1" dirty="0" err="1" smtClean="0">
                <a:solidFill>
                  <a:schemeClr val="tx1"/>
                </a:solidFill>
              </a:rPr>
              <a:t>the</a:t>
            </a:r>
            <a:r>
              <a:rPr lang="hu-HU" sz="2400" b="1" dirty="0" smtClean="0">
                <a:solidFill>
                  <a:schemeClr val="tx1"/>
                </a:solidFill>
              </a:rPr>
              <a:t> </a:t>
            </a:r>
            <a:r>
              <a:rPr lang="hu-HU" sz="2400" b="1" dirty="0" err="1" smtClean="0">
                <a:solidFill>
                  <a:schemeClr val="tx1"/>
                </a:solidFill>
              </a:rPr>
              <a:t>earth</a:t>
            </a:r>
            <a:r>
              <a:rPr lang="hu-HU" sz="2400" b="1" dirty="0" smtClean="0">
                <a:solidFill>
                  <a:schemeClr val="tx1"/>
                </a:solidFill>
              </a:rPr>
              <a:t> ___________________</a:t>
            </a:r>
          </a:p>
          <a:p>
            <a:pPr marL="457200" indent="-457200">
              <a:buFont typeface="+mj-lt"/>
              <a:buAutoNum type="arabicPeriod"/>
            </a:pPr>
            <a:r>
              <a:rPr lang="hu-HU" sz="2400" b="1" dirty="0" err="1" smtClean="0">
                <a:solidFill>
                  <a:schemeClr val="tx1"/>
                </a:solidFill>
              </a:rPr>
              <a:t>Breeding</a:t>
            </a:r>
            <a:r>
              <a:rPr lang="hu-HU" sz="2400" b="1" dirty="0" smtClean="0">
                <a:solidFill>
                  <a:schemeClr val="tx1"/>
                </a:solidFill>
              </a:rPr>
              <a:t> </a:t>
            </a:r>
            <a:r>
              <a:rPr lang="hu-HU" sz="2400" b="1" dirty="0" err="1" smtClean="0">
                <a:solidFill>
                  <a:schemeClr val="tx1"/>
                </a:solidFill>
              </a:rPr>
              <a:t>different</a:t>
            </a:r>
            <a:r>
              <a:rPr lang="hu-HU" sz="2400" b="1" dirty="0" smtClean="0">
                <a:solidFill>
                  <a:schemeClr val="tx1"/>
                </a:solidFill>
              </a:rPr>
              <a:t> </a:t>
            </a:r>
            <a:r>
              <a:rPr lang="hu-HU" sz="2400" b="1" dirty="0" err="1" smtClean="0">
                <a:solidFill>
                  <a:schemeClr val="tx1"/>
                </a:solidFill>
              </a:rPr>
              <a:t>animal</a:t>
            </a:r>
            <a:r>
              <a:rPr lang="hu-HU" sz="2400" b="1" dirty="0" smtClean="0">
                <a:solidFill>
                  <a:schemeClr val="tx1"/>
                </a:solidFill>
              </a:rPr>
              <a:t> species _________________________</a:t>
            </a:r>
          </a:p>
          <a:p>
            <a:pPr marL="457200" indent="-457200">
              <a:buFont typeface="+mj-lt"/>
              <a:buAutoNum type="arabicPeriod"/>
            </a:pPr>
            <a:r>
              <a:rPr lang="hu-HU" sz="2400" b="1" dirty="0" err="1" smtClean="0">
                <a:solidFill>
                  <a:schemeClr val="tx1"/>
                </a:solidFill>
              </a:rPr>
              <a:t>Putting</a:t>
            </a:r>
            <a:r>
              <a:rPr lang="hu-HU" sz="2400" b="1" dirty="0" smtClean="0">
                <a:solidFill>
                  <a:schemeClr val="tx1"/>
                </a:solidFill>
              </a:rPr>
              <a:t> </a:t>
            </a:r>
            <a:r>
              <a:rPr lang="hu-HU" sz="2400" b="1" dirty="0" err="1" smtClean="0">
                <a:solidFill>
                  <a:schemeClr val="tx1"/>
                </a:solidFill>
              </a:rPr>
              <a:t>components</a:t>
            </a:r>
            <a:r>
              <a:rPr lang="hu-HU" sz="2400" b="1" dirty="0" smtClean="0">
                <a:solidFill>
                  <a:schemeClr val="tx1"/>
                </a:solidFill>
              </a:rPr>
              <a:t> </a:t>
            </a:r>
            <a:r>
              <a:rPr lang="hu-HU" sz="2400" b="1" dirty="0" err="1" smtClean="0">
                <a:solidFill>
                  <a:schemeClr val="tx1"/>
                </a:solidFill>
              </a:rPr>
              <a:t>together</a:t>
            </a:r>
            <a:r>
              <a:rPr lang="hu-HU" sz="2400" b="1" dirty="0" smtClean="0">
                <a:solidFill>
                  <a:schemeClr val="tx1"/>
                </a:solidFill>
              </a:rPr>
              <a:t> </a:t>
            </a:r>
            <a:r>
              <a:rPr lang="hu-HU" sz="2400" b="1" dirty="0" err="1" smtClean="0">
                <a:solidFill>
                  <a:schemeClr val="tx1"/>
                </a:solidFill>
              </a:rPr>
              <a:t>to</a:t>
            </a:r>
            <a:r>
              <a:rPr lang="hu-HU" sz="2400" b="1" dirty="0" smtClean="0">
                <a:solidFill>
                  <a:schemeClr val="tx1"/>
                </a:solidFill>
              </a:rPr>
              <a:t> </a:t>
            </a:r>
            <a:r>
              <a:rPr lang="hu-HU" sz="2400" b="1" dirty="0" err="1" smtClean="0">
                <a:solidFill>
                  <a:schemeClr val="tx1"/>
                </a:solidFill>
              </a:rPr>
              <a:t>produce</a:t>
            </a:r>
            <a:r>
              <a:rPr lang="hu-HU" sz="2400" b="1" dirty="0" smtClean="0">
                <a:solidFill>
                  <a:schemeClr val="tx1"/>
                </a:solidFill>
              </a:rPr>
              <a:t> a </a:t>
            </a:r>
            <a:r>
              <a:rPr lang="hu-HU" sz="2400" b="1" dirty="0" err="1" smtClean="0">
                <a:solidFill>
                  <a:schemeClr val="tx1"/>
                </a:solidFill>
              </a:rPr>
              <a:t>car</a:t>
            </a:r>
            <a:r>
              <a:rPr lang="hu-HU" sz="2400" b="1" dirty="0">
                <a:solidFill>
                  <a:schemeClr val="tx1"/>
                </a:solidFill>
              </a:rPr>
              <a:t> </a:t>
            </a:r>
            <a:r>
              <a:rPr lang="hu-HU" sz="2400" b="1" dirty="0" err="1" smtClean="0">
                <a:solidFill>
                  <a:schemeClr val="tx1"/>
                </a:solidFill>
              </a:rPr>
              <a:t>or</a:t>
            </a:r>
            <a:r>
              <a:rPr lang="hu-HU" sz="2400" b="1" dirty="0" smtClean="0">
                <a:solidFill>
                  <a:schemeClr val="tx1"/>
                </a:solidFill>
              </a:rPr>
              <a:t> </a:t>
            </a:r>
            <a:r>
              <a:rPr lang="hu-HU" sz="2400" b="1" dirty="0" err="1" smtClean="0">
                <a:solidFill>
                  <a:schemeClr val="tx1"/>
                </a:solidFill>
              </a:rPr>
              <a:t>other</a:t>
            </a:r>
            <a:r>
              <a:rPr lang="hu-HU" sz="2400" b="1" dirty="0" smtClean="0">
                <a:solidFill>
                  <a:schemeClr val="tx1"/>
                </a:solidFill>
              </a:rPr>
              <a:t> </a:t>
            </a:r>
            <a:r>
              <a:rPr lang="hu-HU" sz="2400" b="1" dirty="0" err="1" smtClean="0">
                <a:solidFill>
                  <a:schemeClr val="tx1"/>
                </a:solidFill>
              </a:rPr>
              <a:t>vehicle</a:t>
            </a:r>
            <a:r>
              <a:rPr lang="hu-HU" sz="2400" b="1" dirty="0" smtClean="0">
                <a:solidFill>
                  <a:schemeClr val="tx1"/>
                </a:solidFill>
              </a:rPr>
              <a:t> ____________________________</a:t>
            </a:r>
            <a:endParaRPr lang="hu-HU" sz="2400" b="1" dirty="0">
              <a:solidFill>
                <a:schemeClr val="tx1"/>
              </a:solidFill>
            </a:endParaRPr>
          </a:p>
        </p:txBody>
      </p:sp>
    </p:spTree>
    <p:extLst>
      <p:ext uri="{BB962C8B-B14F-4D97-AF65-F5344CB8AC3E}">
        <p14:creationId xmlns:p14="http://schemas.microsoft.com/office/powerpoint/2010/main" val="2021503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92936" y="879681"/>
            <a:ext cx="8761413" cy="728480"/>
          </a:xfrm>
        </p:spPr>
        <p:txBody>
          <a:bodyPr>
            <a:normAutofit fontScale="90000"/>
          </a:bodyPr>
          <a:lstStyle/>
          <a:p>
            <a:r>
              <a:rPr lang="hu-HU" b="1" dirty="0" smtClean="0"/>
              <a:t>És akkor nézzük meg ezeket a szakszavakat mondatban </a:t>
            </a:r>
            <a:r>
              <a:rPr lang="hu-HU" b="1" dirty="0" smtClean="0">
                <a:sym typeface="Wingdings" panose="05000000000000000000" pitchFamily="2" charset="2"/>
              </a:rPr>
              <a:t> </a:t>
            </a:r>
            <a:endParaRPr lang="hu-HU" b="1" dirty="0"/>
          </a:p>
        </p:txBody>
      </p:sp>
      <p:sp>
        <p:nvSpPr>
          <p:cNvPr id="3" name="Tartalom helye 2"/>
          <p:cNvSpPr>
            <a:spLocks noGrp="1"/>
          </p:cNvSpPr>
          <p:nvPr>
            <p:ph idx="1"/>
          </p:nvPr>
        </p:nvSpPr>
        <p:spPr>
          <a:xfrm>
            <a:off x="818866" y="2429301"/>
            <a:ext cx="10604310" cy="4135272"/>
          </a:xfrm>
        </p:spPr>
        <p:txBody>
          <a:bodyPr>
            <a:normAutofit/>
          </a:bodyPr>
          <a:lstStyle/>
          <a:p>
            <a:pPr marL="457200" indent="-457200" algn="just">
              <a:buFont typeface="+mj-lt"/>
              <a:buAutoNum type="arabicPeriod"/>
            </a:pPr>
            <a:r>
              <a:rPr lang="hu-HU" sz="2000" dirty="0" smtClean="0"/>
              <a:t>A családom 20 éve foglalkozik állattenyésztéssel, ezen belül is szarvasmarha és libatenyésztéssel. </a:t>
            </a:r>
          </a:p>
          <a:p>
            <a:pPr marL="457200" indent="-457200" algn="just">
              <a:buFont typeface="+mj-lt"/>
              <a:buAutoNum type="arabicPeriod"/>
            </a:pPr>
            <a:r>
              <a:rPr lang="hu-HU" sz="2000" dirty="0" smtClean="0"/>
              <a:t>A csomagolással kapcsolatban szeretnék panaszt tenni. </a:t>
            </a:r>
          </a:p>
          <a:p>
            <a:pPr marL="457200" indent="-457200" algn="just">
              <a:buFont typeface="+mj-lt"/>
              <a:buAutoNum type="arabicPeriod"/>
            </a:pPr>
            <a:r>
              <a:rPr lang="hu-HU" sz="2000" dirty="0" smtClean="0"/>
              <a:t>Az Apple fokozta a reklámhadjáratot. </a:t>
            </a:r>
          </a:p>
          <a:p>
            <a:pPr marL="457200" indent="-457200" algn="just">
              <a:buFont typeface="+mj-lt"/>
              <a:buAutoNum type="arabicPeriod"/>
            </a:pPr>
            <a:r>
              <a:rPr lang="hu-HU" sz="2000" dirty="0"/>
              <a:t>Egy ország </a:t>
            </a:r>
            <a:r>
              <a:rPr lang="hu-HU" sz="2000" dirty="0" smtClean="0"/>
              <a:t>bankjainak </a:t>
            </a:r>
            <a:r>
              <a:rPr lang="hu-HU" sz="2000" dirty="0"/>
              <a:t>és azok tevékenységének összességét </a:t>
            </a:r>
            <a:r>
              <a:rPr lang="hu-HU" sz="2000" dirty="0" smtClean="0"/>
              <a:t>bankrendszernek nevezzük</a:t>
            </a:r>
          </a:p>
          <a:p>
            <a:pPr marL="457200" indent="-457200" algn="just">
              <a:buFont typeface="+mj-lt"/>
              <a:buAutoNum type="arabicPeriod"/>
            </a:pPr>
            <a:r>
              <a:rPr lang="hu-HU" sz="2000" dirty="0"/>
              <a:t>A magyarországi autógyártás fontos jellemzője </a:t>
            </a:r>
            <a:r>
              <a:rPr lang="hu-HU" sz="2000" dirty="0" smtClean="0"/>
              <a:t>hogy külföldi </a:t>
            </a:r>
            <a:r>
              <a:rPr lang="hu-HU" sz="2000" dirty="0"/>
              <a:t>cégek dominálnak benne</a:t>
            </a:r>
            <a:r>
              <a:rPr lang="hu-HU" sz="2000" dirty="0" smtClean="0"/>
              <a:t>.</a:t>
            </a:r>
          </a:p>
          <a:p>
            <a:pPr marL="457200" indent="-457200" algn="just">
              <a:buFont typeface="+mj-lt"/>
              <a:buAutoNum type="arabicPeriod"/>
            </a:pPr>
            <a:r>
              <a:rPr lang="hu-HU" sz="2000" dirty="0"/>
              <a:t>Elsődleges szektor: (vagy primer szektor) ide tartoznak a természet elsődleges nyersanyagainak kitermelésével </a:t>
            </a:r>
            <a:r>
              <a:rPr lang="hu-HU" sz="2000" dirty="0" smtClean="0"/>
              <a:t>foglalkozók. </a:t>
            </a:r>
          </a:p>
          <a:p>
            <a:pPr marL="457200" indent="-457200" algn="just">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smtClean="0"/>
          </a:p>
          <a:p>
            <a:pPr marL="457200" indent="-457200">
              <a:buFont typeface="+mj-lt"/>
              <a:buAutoNum type="arabicPeriod"/>
            </a:pPr>
            <a:endParaRPr lang="hu-HU" dirty="0"/>
          </a:p>
        </p:txBody>
      </p:sp>
      <p:pic>
        <p:nvPicPr>
          <p:cNvPr id="4" name="Kép 3"/>
          <p:cNvPicPr>
            <a:picLocks noChangeAspect="1"/>
          </p:cNvPicPr>
          <p:nvPr/>
        </p:nvPicPr>
        <p:blipFill>
          <a:blip r:embed="rId2"/>
          <a:stretch>
            <a:fillRect/>
          </a:stretch>
        </p:blipFill>
        <p:spPr>
          <a:xfrm>
            <a:off x="3588615" y="6127845"/>
            <a:ext cx="2129517" cy="730154"/>
          </a:xfrm>
          <a:prstGeom prst="rect">
            <a:avLst/>
          </a:prstGeom>
        </p:spPr>
      </p:pic>
      <p:pic>
        <p:nvPicPr>
          <p:cNvPr id="5" name="Kép 4"/>
          <p:cNvPicPr>
            <a:picLocks noChangeAspect="1"/>
          </p:cNvPicPr>
          <p:nvPr/>
        </p:nvPicPr>
        <p:blipFill>
          <a:blip r:embed="rId3"/>
          <a:stretch>
            <a:fillRect/>
          </a:stretch>
        </p:blipFill>
        <p:spPr>
          <a:xfrm>
            <a:off x="5718132" y="6127844"/>
            <a:ext cx="3200638" cy="716683"/>
          </a:xfrm>
          <a:prstGeom prst="rect">
            <a:avLst/>
          </a:prstGeom>
        </p:spPr>
      </p:pic>
      <p:pic>
        <p:nvPicPr>
          <p:cNvPr id="6" name="Kép 5"/>
          <p:cNvPicPr>
            <a:picLocks noChangeAspect="1"/>
          </p:cNvPicPr>
          <p:nvPr/>
        </p:nvPicPr>
        <p:blipFill>
          <a:blip r:embed="rId4"/>
          <a:stretch>
            <a:fillRect/>
          </a:stretch>
        </p:blipFill>
        <p:spPr>
          <a:xfrm>
            <a:off x="8918770" y="6127844"/>
            <a:ext cx="2064032" cy="730155"/>
          </a:xfrm>
          <a:prstGeom prst="rect">
            <a:avLst/>
          </a:prstGeom>
        </p:spPr>
      </p:pic>
      <p:pic>
        <p:nvPicPr>
          <p:cNvPr id="7" name="Kép 6"/>
          <p:cNvPicPr>
            <a:picLocks noChangeAspect="1"/>
          </p:cNvPicPr>
          <p:nvPr/>
        </p:nvPicPr>
        <p:blipFill>
          <a:blip r:embed="rId5"/>
          <a:stretch>
            <a:fillRect/>
          </a:stretch>
        </p:blipFill>
        <p:spPr>
          <a:xfrm>
            <a:off x="1828778" y="6114372"/>
            <a:ext cx="1759837" cy="730155"/>
          </a:xfrm>
          <a:prstGeom prst="rect">
            <a:avLst/>
          </a:prstGeom>
        </p:spPr>
      </p:pic>
    </p:spTree>
    <p:extLst>
      <p:ext uri="{BB962C8B-B14F-4D97-AF65-F5344CB8AC3E}">
        <p14:creationId xmlns:p14="http://schemas.microsoft.com/office/powerpoint/2010/main" val="734119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44418" y="1098045"/>
            <a:ext cx="8761413" cy="728480"/>
          </a:xfrm>
        </p:spPr>
        <p:txBody>
          <a:bodyPr>
            <a:normAutofit fontScale="90000"/>
          </a:bodyPr>
          <a:lstStyle/>
          <a:p>
            <a:pPr algn="ctr"/>
            <a:r>
              <a:rPr lang="hu-HU" b="1" dirty="0" smtClean="0"/>
              <a:t>Apró nyelvtan, avagy </a:t>
            </a:r>
            <a:r>
              <a:rPr lang="hu-HU" b="1" dirty="0" err="1" smtClean="0">
                <a:solidFill>
                  <a:schemeClr val="accent2">
                    <a:lumMod val="60000"/>
                    <a:lumOff val="40000"/>
                  </a:schemeClr>
                </a:solidFill>
              </a:rPr>
              <a:t>all</a:t>
            </a:r>
            <a:r>
              <a:rPr lang="hu-HU" b="1" dirty="0" smtClean="0">
                <a:solidFill>
                  <a:schemeClr val="accent2">
                    <a:lumMod val="60000"/>
                    <a:lumOff val="40000"/>
                  </a:schemeClr>
                </a:solidFill>
              </a:rPr>
              <a:t> </a:t>
            </a:r>
            <a:r>
              <a:rPr lang="hu-HU" b="1" dirty="0" err="1" smtClean="0">
                <a:solidFill>
                  <a:schemeClr val="accent2">
                    <a:lumMod val="60000"/>
                    <a:lumOff val="40000"/>
                  </a:schemeClr>
                </a:solidFill>
              </a:rPr>
              <a:t>together</a:t>
            </a:r>
            <a:r>
              <a:rPr lang="hu-HU" b="1" dirty="0" smtClean="0"/>
              <a:t> vagy </a:t>
            </a:r>
            <a:r>
              <a:rPr lang="hu-HU" b="1" dirty="0" err="1" smtClean="0">
                <a:solidFill>
                  <a:schemeClr val="accent2">
                    <a:lumMod val="60000"/>
                    <a:lumOff val="40000"/>
                  </a:schemeClr>
                </a:solidFill>
              </a:rPr>
              <a:t>altogether</a:t>
            </a:r>
            <a:r>
              <a:rPr lang="hu-HU" b="1" dirty="0" smtClean="0"/>
              <a:t>? </a:t>
            </a:r>
            <a:endParaRPr lang="hu-HU" b="1" dirty="0"/>
          </a:p>
        </p:txBody>
      </p:sp>
      <p:sp>
        <p:nvSpPr>
          <p:cNvPr id="3" name="Tartalom helye 2"/>
          <p:cNvSpPr>
            <a:spLocks noGrp="1"/>
          </p:cNvSpPr>
          <p:nvPr>
            <p:ph idx="1"/>
          </p:nvPr>
        </p:nvSpPr>
        <p:spPr>
          <a:xfrm>
            <a:off x="873456" y="2556932"/>
            <a:ext cx="10536071" cy="3318936"/>
          </a:xfrm>
        </p:spPr>
        <p:txBody>
          <a:bodyPr>
            <a:noAutofit/>
          </a:bodyPr>
          <a:lstStyle/>
          <a:p>
            <a:pPr algn="just"/>
            <a:r>
              <a:rPr lang="hu-HU" sz="2400" dirty="0" err="1" smtClean="0"/>
              <a:t>Please</a:t>
            </a:r>
            <a:r>
              <a:rPr lang="hu-HU" sz="2400" dirty="0" smtClean="0"/>
              <a:t>, </a:t>
            </a:r>
            <a:r>
              <a:rPr lang="hu-HU" sz="2400" dirty="0" err="1" smtClean="0"/>
              <a:t>bring</a:t>
            </a:r>
            <a:r>
              <a:rPr lang="hu-HU" sz="2400" dirty="0" smtClean="0"/>
              <a:t> </a:t>
            </a:r>
            <a:r>
              <a:rPr lang="hu-HU" sz="2400" b="1" u="sng" dirty="0" err="1" smtClean="0"/>
              <a:t>all</a:t>
            </a:r>
            <a:r>
              <a:rPr lang="hu-HU" sz="2400" b="1" u="sng" dirty="0" smtClean="0"/>
              <a:t> </a:t>
            </a:r>
            <a:r>
              <a:rPr lang="hu-HU" sz="2400" dirty="0" err="1" smtClean="0"/>
              <a:t>books</a:t>
            </a:r>
            <a:r>
              <a:rPr lang="hu-HU" sz="2400" b="1" u="sng" dirty="0" smtClean="0"/>
              <a:t> </a:t>
            </a:r>
            <a:r>
              <a:rPr lang="hu-HU" sz="2400" b="1" u="sng" dirty="0" err="1" smtClean="0"/>
              <a:t>together</a:t>
            </a:r>
            <a:r>
              <a:rPr lang="hu-HU" sz="2400" dirty="0" smtClean="0"/>
              <a:t>!</a:t>
            </a:r>
          </a:p>
          <a:p>
            <a:pPr algn="just"/>
            <a:r>
              <a:rPr lang="hu-HU" sz="2400" dirty="0" err="1" smtClean="0"/>
              <a:t>This</a:t>
            </a:r>
            <a:r>
              <a:rPr lang="hu-HU" sz="2400" dirty="0" smtClean="0"/>
              <a:t> </a:t>
            </a:r>
            <a:r>
              <a:rPr lang="hu-HU" sz="2400" dirty="0" err="1" smtClean="0"/>
              <a:t>thesis</a:t>
            </a:r>
            <a:r>
              <a:rPr lang="hu-HU" sz="2400" dirty="0" smtClean="0"/>
              <a:t> is </a:t>
            </a:r>
            <a:r>
              <a:rPr lang="hu-HU" sz="2400" dirty="0" err="1" smtClean="0"/>
              <a:t>not</a:t>
            </a:r>
            <a:r>
              <a:rPr lang="hu-HU" sz="2400" dirty="0" smtClean="0"/>
              <a:t> </a:t>
            </a:r>
            <a:r>
              <a:rPr lang="hu-HU" sz="2400" b="1" u="sng" dirty="0" err="1" smtClean="0"/>
              <a:t>altogether</a:t>
            </a:r>
            <a:r>
              <a:rPr lang="hu-HU" sz="2400" dirty="0" smtClean="0"/>
              <a:t> </a:t>
            </a:r>
            <a:r>
              <a:rPr lang="hu-HU" sz="2400" dirty="0" err="1" smtClean="0"/>
              <a:t>conducted</a:t>
            </a:r>
            <a:r>
              <a:rPr lang="hu-HU" sz="2400" dirty="0" smtClean="0"/>
              <a:t>.</a:t>
            </a:r>
          </a:p>
          <a:p>
            <a:pPr algn="just"/>
            <a:endParaRPr lang="hu-HU" sz="2400" dirty="0"/>
          </a:p>
          <a:p>
            <a:pPr algn="just"/>
            <a:r>
              <a:rPr lang="en-US" sz="2400" dirty="0"/>
              <a:t>We must therefore </a:t>
            </a:r>
            <a:r>
              <a:rPr lang="en-US" sz="2400" u="sng" dirty="0"/>
              <a:t>all work together</a:t>
            </a:r>
            <a:r>
              <a:rPr lang="en-US" sz="2400" dirty="0"/>
              <a:t>, with the European Parliament, with the national parliaments, with the officials in each Member State</a:t>
            </a:r>
            <a:r>
              <a:rPr lang="en-US" sz="2400" dirty="0" smtClean="0"/>
              <a:t>.</a:t>
            </a:r>
            <a:r>
              <a:rPr lang="hu-HU" sz="2400" dirty="0" smtClean="0"/>
              <a:t> </a:t>
            </a:r>
            <a:r>
              <a:rPr lang="hu-HU" sz="2400" i="1" dirty="0" smtClean="0"/>
              <a:t>(</a:t>
            </a:r>
            <a:r>
              <a:rPr lang="hu-HU" sz="2400" i="1" dirty="0" err="1" smtClean="0"/>
              <a:t>www.glosbe.com</a:t>
            </a:r>
            <a:r>
              <a:rPr lang="hu-HU" sz="2400" i="1" dirty="0" smtClean="0"/>
              <a:t>)</a:t>
            </a:r>
          </a:p>
          <a:p>
            <a:pPr algn="just"/>
            <a:r>
              <a:rPr lang="en-US" sz="2400" dirty="0"/>
              <a:t>First we had the war, with the </a:t>
            </a:r>
            <a:r>
              <a:rPr lang="en-US" sz="2400" u="sng" dirty="0"/>
              <a:t>altogether</a:t>
            </a:r>
            <a:r>
              <a:rPr lang="en-US" sz="2400" dirty="0"/>
              <a:t> disproportionate reaction of the Russians during the Georgian conflict</a:t>
            </a:r>
            <a:r>
              <a:rPr lang="en-US" sz="2400" dirty="0" smtClean="0"/>
              <a:t>.</a:t>
            </a:r>
            <a:r>
              <a:rPr lang="hu-HU" sz="2400" dirty="0" smtClean="0"/>
              <a:t> </a:t>
            </a:r>
            <a:r>
              <a:rPr lang="hu-HU" sz="2400" i="1" u="sng" dirty="0" smtClean="0"/>
              <a:t>(</a:t>
            </a:r>
            <a:r>
              <a:rPr lang="hu-HU" sz="2400" i="1" u="sng" dirty="0" err="1" smtClean="0"/>
              <a:t>www.glosbe.com</a:t>
            </a:r>
            <a:r>
              <a:rPr lang="hu-HU" sz="2400" i="1" u="sng" dirty="0" smtClean="0"/>
              <a:t>)</a:t>
            </a:r>
            <a:endParaRPr lang="hu-HU" sz="2400" i="1" u="sng" dirty="0"/>
          </a:p>
        </p:txBody>
      </p:sp>
      <p:pic>
        <p:nvPicPr>
          <p:cNvPr id="4" name="Kép 3"/>
          <p:cNvPicPr>
            <a:picLocks noChangeAspect="1"/>
          </p:cNvPicPr>
          <p:nvPr/>
        </p:nvPicPr>
        <p:blipFill>
          <a:blip r:embed="rId2"/>
          <a:stretch>
            <a:fillRect/>
          </a:stretch>
        </p:blipFill>
        <p:spPr>
          <a:xfrm>
            <a:off x="3588615" y="6127845"/>
            <a:ext cx="2129517" cy="730154"/>
          </a:xfrm>
          <a:prstGeom prst="rect">
            <a:avLst/>
          </a:prstGeom>
        </p:spPr>
      </p:pic>
      <p:pic>
        <p:nvPicPr>
          <p:cNvPr id="5" name="Kép 4"/>
          <p:cNvPicPr>
            <a:picLocks noChangeAspect="1"/>
          </p:cNvPicPr>
          <p:nvPr/>
        </p:nvPicPr>
        <p:blipFill>
          <a:blip r:embed="rId3"/>
          <a:stretch>
            <a:fillRect/>
          </a:stretch>
        </p:blipFill>
        <p:spPr>
          <a:xfrm>
            <a:off x="5718132" y="6127844"/>
            <a:ext cx="3200638" cy="716683"/>
          </a:xfrm>
          <a:prstGeom prst="rect">
            <a:avLst/>
          </a:prstGeom>
        </p:spPr>
      </p:pic>
      <p:pic>
        <p:nvPicPr>
          <p:cNvPr id="6" name="Kép 5"/>
          <p:cNvPicPr>
            <a:picLocks noChangeAspect="1"/>
          </p:cNvPicPr>
          <p:nvPr/>
        </p:nvPicPr>
        <p:blipFill>
          <a:blip r:embed="rId4"/>
          <a:stretch>
            <a:fillRect/>
          </a:stretch>
        </p:blipFill>
        <p:spPr>
          <a:xfrm>
            <a:off x="8918770" y="6127844"/>
            <a:ext cx="2064032" cy="730155"/>
          </a:xfrm>
          <a:prstGeom prst="rect">
            <a:avLst/>
          </a:prstGeom>
        </p:spPr>
      </p:pic>
      <p:pic>
        <p:nvPicPr>
          <p:cNvPr id="7" name="Kép 6"/>
          <p:cNvPicPr>
            <a:picLocks noChangeAspect="1"/>
          </p:cNvPicPr>
          <p:nvPr/>
        </p:nvPicPr>
        <p:blipFill>
          <a:blip r:embed="rId5"/>
          <a:stretch>
            <a:fillRect/>
          </a:stretch>
        </p:blipFill>
        <p:spPr>
          <a:xfrm>
            <a:off x="1828778" y="6127845"/>
            <a:ext cx="1759837" cy="730155"/>
          </a:xfrm>
          <a:prstGeom prst="rect">
            <a:avLst/>
          </a:prstGeom>
        </p:spPr>
      </p:pic>
    </p:spTree>
    <p:extLst>
      <p:ext uri="{BB962C8B-B14F-4D97-AF65-F5344CB8AC3E}">
        <p14:creationId xmlns:p14="http://schemas.microsoft.com/office/powerpoint/2010/main" val="13972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60172" y="988863"/>
            <a:ext cx="8761413" cy="728480"/>
          </a:xfrm>
        </p:spPr>
        <p:txBody>
          <a:bodyPr>
            <a:normAutofit fontScale="90000"/>
          </a:bodyPr>
          <a:lstStyle/>
          <a:p>
            <a:pPr algn="ctr"/>
            <a:r>
              <a:rPr lang="hu-HU" b="1" dirty="0" smtClean="0"/>
              <a:t>Apró nyelvtan, avagy </a:t>
            </a:r>
            <a:r>
              <a:rPr lang="hu-HU" b="1" dirty="0" err="1" smtClean="0">
                <a:solidFill>
                  <a:schemeClr val="accent2">
                    <a:lumMod val="60000"/>
                    <a:lumOff val="40000"/>
                  </a:schemeClr>
                </a:solidFill>
              </a:rPr>
              <a:t>alternate</a:t>
            </a:r>
            <a:r>
              <a:rPr lang="hu-HU" b="1" dirty="0" smtClean="0"/>
              <a:t> </a:t>
            </a:r>
            <a:r>
              <a:rPr lang="hu-HU" b="1" dirty="0" err="1" smtClean="0"/>
              <a:t>or</a:t>
            </a:r>
            <a:r>
              <a:rPr lang="hu-HU" b="1" dirty="0" smtClean="0"/>
              <a:t> </a:t>
            </a:r>
            <a:r>
              <a:rPr lang="hu-HU" b="1" dirty="0" err="1" smtClean="0">
                <a:solidFill>
                  <a:schemeClr val="accent2">
                    <a:lumMod val="60000"/>
                    <a:lumOff val="40000"/>
                  </a:schemeClr>
                </a:solidFill>
              </a:rPr>
              <a:t>alternative</a:t>
            </a:r>
            <a:r>
              <a:rPr lang="hu-HU" b="1" dirty="0" smtClean="0"/>
              <a:t>? </a:t>
            </a:r>
            <a:endParaRPr lang="hu-HU" b="1" dirty="0"/>
          </a:p>
        </p:txBody>
      </p:sp>
      <p:sp>
        <p:nvSpPr>
          <p:cNvPr id="3" name="Tartalom helye 2"/>
          <p:cNvSpPr>
            <a:spLocks noGrp="1"/>
          </p:cNvSpPr>
          <p:nvPr>
            <p:ph idx="1"/>
          </p:nvPr>
        </p:nvSpPr>
        <p:spPr>
          <a:xfrm>
            <a:off x="859809" y="2556931"/>
            <a:ext cx="10549719" cy="3543617"/>
          </a:xfrm>
        </p:spPr>
        <p:txBody>
          <a:bodyPr>
            <a:normAutofit/>
          </a:bodyPr>
          <a:lstStyle/>
          <a:p>
            <a:pPr algn="just"/>
            <a:r>
              <a:rPr lang="en-US" sz="2400" dirty="0"/>
              <a:t>This </a:t>
            </a:r>
            <a:r>
              <a:rPr lang="en-US" sz="2400" b="1" u="sng" dirty="0"/>
              <a:t>alternate </a:t>
            </a:r>
            <a:r>
              <a:rPr lang="en-US" sz="2400" b="1" u="sng" dirty="0" smtClean="0"/>
              <a:t>world</a:t>
            </a:r>
            <a:r>
              <a:rPr lang="en-US" sz="2400" u="sng" dirty="0" smtClean="0"/>
              <a:t> </a:t>
            </a:r>
            <a:r>
              <a:rPr lang="en-US" sz="2400" dirty="0"/>
              <a:t>created by humans... is beyond my </a:t>
            </a:r>
            <a:r>
              <a:rPr lang="en-US" sz="2400" dirty="0" smtClean="0"/>
              <a:t>jurisdiction</a:t>
            </a:r>
            <a:r>
              <a:rPr lang="hu-HU" sz="2400" dirty="0" smtClean="0"/>
              <a:t>. </a:t>
            </a:r>
            <a:r>
              <a:rPr lang="hu-HU" sz="2400" i="1" dirty="0" smtClean="0"/>
              <a:t>(</a:t>
            </a:r>
            <a:r>
              <a:rPr lang="hu-HU" sz="2400" i="1" dirty="0" err="1" smtClean="0">
                <a:hlinkClick r:id="rId2"/>
              </a:rPr>
              <a:t>www.glosbe.com</a:t>
            </a:r>
            <a:r>
              <a:rPr lang="hu-HU" sz="2400" i="1" dirty="0" smtClean="0"/>
              <a:t>)</a:t>
            </a:r>
          </a:p>
          <a:p>
            <a:pPr algn="just"/>
            <a:r>
              <a:rPr lang="en-US" sz="2400" dirty="0"/>
              <a:t>This money must be invested in the rail system, at least in parts of it, so that we have </a:t>
            </a:r>
            <a:r>
              <a:rPr lang="en-US" sz="2400" b="1" dirty="0"/>
              <a:t>an </a:t>
            </a:r>
            <a:r>
              <a:rPr lang="en-US" sz="2400" b="1" u="sng" dirty="0"/>
              <a:t>alternative</a:t>
            </a:r>
            <a:r>
              <a:rPr lang="en-US" sz="2400" dirty="0"/>
              <a:t> in the event of this sort of disaster.</a:t>
            </a:r>
            <a:endParaRPr lang="hu-HU" sz="2400" dirty="0" smtClean="0"/>
          </a:p>
          <a:p>
            <a:pPr algn="just"/>
            <a:endParaRPr lang="hu-HU" sz="2400" i="1" dirty="0" smtClean="0"/>
          </a:p>
          <a:p>
            <a:pPr algn="just"/>
            <a:r>
              <a:rPr lang="hu-HU" sz="2400" dirty="0" smtClean="0"/>
              <a:t>He </a:t>
            </a:r>
            <a:r>
              <a:rPr lang="hu-HU" sz="2400" dirty="0" err="1" smtClean="0"/>
              <a:t>failt</a:t>
            </a:r>
            <a:r>
              <a:rPr lang="hu-HU" sz="2400" dirty="0" smtClean="0"/>
              <a:t> </a:t>
            </a:r>
            <a:r>
              <a:rPr lang="hu-HU" sz="2400" dirty="0" err="1" smtClean="0"/>
              <a:t>his</a:t>
            </a:r>
            <a:r>
              <a:rPr lang="hu-HU" sz="2400" dirty="0" smtClean="0"/>
              <a:t> </a:t>
            </a:r>
            <a:r>
              <a:rPr lang="hu-HU" sz="2400" dirty="0" err="1" smtClean="0"/>
              <a:t>final</a:t>
            </a:r>
            <a:r>
              <a:rPr lang="hu-HU" sz="2400" dirty="0" smtClean="0"/>
              <a:t> </a:t>
            </a:r>
            <a:r>
              <a:rPr lang="hu-HU" sz="2400" dirty="0" err="1" smtClean="0"/>
              <a:t>exam</a:t>
            </a:r>
            <a:r>
              <a:rPr lang="hu-HU" sz="2400" dirty="0" smtClean="0"/>
              <a:t> </a:t>
            </a:r>
            <a:r>
              <a:rPr lang="hu-HU" sz="2400" u="sng" dirty="0" err="1" smtClean="0"/>
              <a:t>in</a:t>
            </a:r>
            <a:r>
              <a:rPr lang="hu-HU" sz="2400" u="sng" dirty="0" smtClean="0"/>
              <a:t> </a:t>
            </a:r>
            <a:r>
              <a:rPr lang="hu-HU" sz="2400" u="sng" dirty="0" err="1" smtClean="0"/>
              <a:t>alternate</a:t>
            </a:r>
            <a:r>
              <a:rPr lang="hu-HU" sz="2400" u="sng" dirty="0" smtClean="0"/>
              <a:t> </a:t>
            </a:r>
            <a:r>
              <a:rPr lang="hu-HU" sz="2400" u="sng" dirty="0" err="1" smtClean="0"/>
              <a:t>years</a:t>
            </a:r>
            <a:r>
              <a:rPr lang="hu-HU" sz="2400" u="sng" dirty="0" smtClean="0"/>
              <a:t>.</a:t>
            </a:r>
            <a:r>
              <a:rPr lang="hu-HU" sz="2400" dirty="0" smtClean="0"/>
              <a:t> (</a:t>
            </a:r>
            <a:r>
              <a:rPr lang="hu-HU" sz="2400" dirty="0" err="1" smtClean="0">
                <a:hlinkClick r:id="rId2"/>
              </a:rPr>
              <a:t>www.glosbe.com</a:t>
            </a:r>
            <a:r>
              <a:rPr lang="hu-HU" sz="2400" dirty="0" smtClean="0"/>
              <a:t>) </a:t>
            </a:r>
          </a:p>
          <a:p>
            <a:pPr algn="just"/>
            <a:r>
              <a:rPr lang="hu-HU" sz="2400" dirty="0" err="1" smtClean="0"/>
              <a:t>There</a:t>
            </a:r>
            <a:r>
              <a:rPr lang="hu-HU" sz="2400" dirty="0" smtClean="0"/>
              <a:t> </a:t>
            </a:r>
            <a:r>
              <a:rPr lang="hu-HU" sz="2400" dirty="0" err="1" smtClean="0"/>
              <a:t>are</a:t>
            </a:r>
            <a:r>
              <a:rPr lang="hu-HU" sz="2400" dirty="0" smtClean="0"/>
              <a:t> </a:t>
            </a:r>
            <a:r>
              <a:rPr lang="hu-HU" sz="2400" dirty="0" err="1" smtClean="0"/>
              <a:t>two</a:t>
            </a:r>
            <a:r>
              <a:rPr lang="hu-HU" sz="2400" dirty="0" smtClean="0"/>
              <a:t> </a:t>
            </a:r>
            <a:r>
              <a:rPr lang="hu-HU" sz="2400" u="sng" dirty="0" err="1" smtClean="0"/>
              <a:t>alternatives</a:t>
            </a:r>
            <a:r>
              <a:rPr lang="hu-HU" sz="2400" u="sng" dirty="0" smtClean="0"/>
              <a:t> </a:t>
            </a:r>
            <a:r>
              <a:rPr lang="hu-HU" sz="2400" dirty="0" err="1" smtClean="0"/>
              <a:t>in</a:t>
            </a:r>
            <a:r>
              <a:rPr lang="hu-HU" sz="2400" dirty="0" smtClean="0"/>
              <a:t> </a:t>
            </a:r>
            <a:r>
              <a:rPr lang="hu-HU" sz="2400" dirty="0" err="1" smtClean="0"/>
              <a:t>your</a:t>
            </a:r>
            <a:r>
              <a:rPr lang="hu-HU" sz="2400" dirty="0" smtClean="0"/>
              <a:t> </a:t>
            </a:r>
            <a:r>
              <a:rPr lang="hu-HU" sz="2400" dirty="0" err="1" smtClean="0"/>
              <a:t>decisions</a:t>
            </a:r>
            <a:r>
              <a:rPr lang="hu-HU" sz="2400" dirty="0" smtClean="0"/>
              <a:t>. </a:t>
            </a:r>
            <a:endParaRPr lang="hu-HU" sz="2400" dirty="0"/>
          </a:p>
        </p:txBody>
      </p:sp>
      <p:pic>
        <p:nvPicPr>
          <p:cNvPr id="4" name="Kép 3"/>
          <p:cNvPicPr>
            <a:picLocks noChangeAspect="1"/>
          </p:cNvPicPr>
          <p:nvPr/>
        </p:nvPicPr>
        <p:blipFill>
          <a:blip r:embed="rId3"/>
          <a:stretch>
            <a:fillRect/>
          </a:stretch>
        </p:blipFill>
        <p:spPr>
          <a:xfrm>
            <a:off x="3588615" y="6127845"/>
            <a:ext cx="2129517" cy="730154"/>
          </a:xfrm>
          <a:prstGeom prst="rect">
            <a:avLst/>
          </a:prstGeom>
        </p:spPr>
      </p:pic>
      <p:pic>
        <p:nvPicPr>
          <p:cNvPr id="5" name="Kép 4"/>
          <p:cNvPicPr>
            <a:picLocks noChangeAspect="1"/>
          </p:cNvPicPr>
          <p:nvPr/>
        </p:nvPicPr>
        <p:blipFill>
          <a:blip r:embed="rId4"/>
          <a:stretch>
            <a:fillRect/>
          </a:stretch>
        </p:blipFill>
        <p:spPr>
          <a:xfrm>
            <a:off x="5718132" y="6127844"/>
            <a:ext cx="3200638" cy="716683"/>
          </a:xfrm>
          <a:prstGeom prst="rect">
            <a:avLst/>
          </a:prstGeom>
        </p:spPr>
      </p:pic>
      <p:pic>
        <p:nvPicPr>
          <p:cNvPr id="6" name="Kép 5"/>
          <p:cNvPicPr>
            <a:picLocks noChangeAspect="1"/>
          </p:cNvPicPr>
          <p:nvPr/>
        </p:nvPicPr>
        <p:blipFill>
          <a:blip r:embed="rId5"/>
          <a:stretch>
            <a:fillRect/>
          </a:stretch>
        </p:blipFill>
        <p:spPr>
          <a:xfrm>
            <a:off x="8918770" y="6127844"/>
            <a:ext cx="2064032" cy="730155"/>
          </a:xfrm>
          <a:prstGeom prst="rect">
            <a:avLst/>
          </a:prstGeom>
        </p:spPr>
      </p:pic>
      <p:pic>
        <p:nvPicPr>
          <p:cNvPr id="7" name="Kép 6"/>
          <p:cNvPicPr>
            <a:picLocks noChangeAspect="1"/>
          </p:cNvPicPr>
          <p:nvPr/>
        </p:nvPicPr>
        <p:blipFill>
          <a:blip r:embed="rId6"/>
          <a:stretch>
            <a:fillRect/>
          </a:stretch>
        </p:blipFill>
        <p:spPr>
          <a:xfrm>
            <a:off x="1828778" y="6100548"/>
            <a:ext cx="1759837" cy="730155"/>
          </a:xfrm>
          <a:prstGeom prst="rect">
            <a:avLst/>
          </a:prstGeom>
        </p:spPr>
      </p:pic>
    </p:spTree>
    <p:extLst>
      <p:ext uri="{BB962C8B-B14F-4D97-AF65-F5344CB8AC3E}">
        <p14:creationId xmlns:p14="http://schemas.microsoft.com/office/powerpoint/2010/main" val="329860199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anácsterem">
  <a:themeElements>
    <a:clrScheme name="Zöld">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anácstere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nácstere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TM02900688[[fn=Dimenzió]]</Template>
  <TotalTime>1603</TotalTime>
  <Words>2998</Words>
  <Application>Microsoft Office PowerPoint</Application>
  <PresentationFormat>Szélesvásznú</PresentationFormat>
  <Paragraphs>260</Paragraphs>
  <Slides>30</Slides>
  <Notes>2</Notes>
  <HiddenSlides>0</HiddenSlides>
  <MMClips>0</MMClips>
  <ScaleCrop>false</ScaleCrop>
  <HeadingPairs>
    <vt:vector size="6" baseType="variant">
      <vt:variant>
        <vt:lpstr>Használt betűtípusok</vt:lpstr>
      </vt:variant>
      <vt:variant>
        <vt:i4>9</vt:i4>
      </vt:variant>
      <vt:variant>
        <vt:lpstr>Téma</vt:lpstr>
      </vt:variant>
      <vt:variant>
        <vt:i4>2</vt:i4>
      </vt:variant>
      <vt:variant>
        <vt:lpstr>Diacímek</vt:lpstr>
      </vt:variant>
      <vt:variant>
        <vt:i4>30</vt:i4>
      </vt:variant>
    </vt:vector>
  </HeadingPairs>
  <TitlesOfParts>
    <vt:vector size="41" baseType="lpstr">
      <vt:lpstr>Arial</vt:lpstr>
      <vt:lpstr>Calibri</vt:lpstr>
      <vt:lpstr>Calibri Light</vt:lpstr>
      <vt:lpstr>Century Gothic</vt:lpstr>
      <vt:lpstr>Gill Sans MT</vt:lpstr>
      <vt:lpstr>Times New Roman</vt:lpstr>
      <vt:lpstr>Wingdings</vt:lpstr>
      <vt:lpstr>Wingdings 2</vt:lpstr>
      <vt:lpstr>Wingdings 3</vt:lpstr>
      <vt:lpstr>HDOfficeLightV0</vt:lpstr>
      <vt:lpstr>Tanácsterem</vt:lpstr>
      <vt:lpstr>Gazdasági angol feladatsor</vt:lpstr>
      <vt:lpstr>Hasznos weboldalak az otthon tanuláshoz</vt:lpstr>
      <vt:lpstr>Saját bőrömön tapasztalt tanácsok nyelvtanuláshoz</vt:lpstr>
      <vt:lpstr>Témakörök</vt:lpstr>
      <vt:lpstr>1. Sectors of the economy</vt:lpstr>
      <vt:lpstr>Feladat: Milyen tevékenységről van szó? Packaging/car manufaturing/banking/advertising, animal husbandry/primary sector</vt:lpstr>
      <vt:lpstr>És akkor nézzük meg ezeket a szakszavakat mondatban  </vt:lpstr>
      <vt:lpstr>Apró nyelvtan, avagy all together vagy altogether? </vt:lpstr>
      <vt:lpstr>Apró nyelvtan, avagy alternate or alternative? </vt:lpstr>
      <vt:lpstr>2. The EU in a nutshell </vt:lpstr>
      <vt:lpstr>The EU in a nutshell - szószedet</vt:lpstr>
      <vt:lpstr>Nézzük akkor ezeket a szavakat mondatokban!</vt:lpstr>
      <vt:lpstr>Joining the EU - Szövegértés</vt:lpstr>
      <vt:lpstr>Homework – Answer the questions briefly!</vt:lpstr>
      <vt:lpstr>Találjuk meg a következő alapfogalmak megfelelőjét! Free trade agreement/integration/Official language/sovereignity/European Parliament</vt:lpstr>
      <vt:lpstr>Apró nyelvtan, avagy compared with vagy compared to?  </vt:lpstr>
      <vt:lpstr>Apró nyelvtan, avagy based on vagy on the basis of? </vt:lpstr>
      <vt:lpstr>3. The Hungarian agriculture</vt:lpstr>
      <vt:lpstr>The Hungarian agriculture - szószedet</vt:lpstr>
      <vt:lpstr>Fordító feladat</vt:lpstr>
      <vt:lpstr>Fogalmi magyarázat plough/fertility/soil erosion/ orchard/manure </vt:lpstr>
      <vt:lpstr>Development of Terms of Trade and Agricultural Product Prices</vt:lpstr>
      <vt:lpstr>4. Setting up a business</vt:lpstr>
      <vt:lpstr>Setting up a business</vt:lpstr>
      <vt:lpstr>Balance sheet/business plan/market share/dividend/tax paradise</vt:lpstr>
      <vt:lpstr>When Launching Your Startup, Consider These 3 Risks</vt:lpstr>
      <vt:lpstr>Szavak</vt:lpstr>
      <vt:lpstr>Apró nyelvtan: neither/…nor</vt:lpstr>
      <vt:lpstr>Apró nyelvtan: either..or</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Gazdasági angol feladatsor</dc:title>
  <dc:creator>Betti</dc:creator>
  <cp:lastModifiedBy>Roni</cp:lastModifiedBy>
  <cp:revision>69</cp:revision>
  <dcterms:created xsi:type="dcterms:W3CDTF">2016-06-03T17:44:30Z</dcterms:created>
  <dcterms:modified xsi:type="dcterms:W3CDTF">2016-07-26T19:23:21Z</dcterms:modified>
</cp:coreProperties>
</file>